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256" r:id="rId3"/>
    <p:sldId id="278" r:id="rId4"/>
    <p:sldId id="294" r:id="rId5"/>
    <p:sldId id="260" r:id="rId6"/>
    <p:sldId id="277" r:id="rId7"/>
    <p:sldId id="262" r:id="rId8"/>
    <p:sldId id="272" r:id="rId9"/>
    <p:sldId id="259" r:id="rId10"/>
    <p:sldId id="264" r:id="rId11"/>
    <p:sldId id="265" r:id="rId12"/>
    <p:sldId id="271" r:id="rId13"/>
    <p:sldId id="273" r:id="rId14"/>
    <p:sldId id="266" r:id="rId15"/>
    <p:sldId id="279" r:id="rId16"/>
    <p:sldId id="267" r:id="rId17"/>
    <p:sldId id="281" r:id="rId18"/>
    <p:sldId id="268" r:id="rId19"/>
    <p:sldId id="270" r:id="rId20"/>
    <p:sldId id="258" r:id="rId21"/>
    <p:sldId id="282" r:id="rId22"/>
    <p:sldId id="283" r:id="rId23"/>
    <p:sldId id="261" r:id="rId24"/>
    <p:sldId id="263" r:id="rId25"/>
    <p:sldId id="284" r:id="rId26"/>
    <p:sldId id="285" r:id="rId27"/>
    <p:sldId id="286" r:id="rId28"/>
    <p:sldId id="287" r:id="rId29"/>
    <p:sldId id="288" r:id="rId30"/>
    <p:sldId id="289" r:id="rId31"/>
    <p:sldId id="290" r:id="rId32"/>
    <p:sldId id="291" r:id="rId33"/>
    <p:sldId id="292" r:id="rId34"/>
    <p:sldId id="293" r:id="rId35"/>
    <p:sldId id="274"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君野 樹" initials="君野" lastIdx="3" clrIdx="0">
    <p:extLst>
      <p:ext uri="{19B8F6BF-5375-455C-9EA6-DF929625EA0E}">
        <p15:presenceInfo xmlns:p15="http://schemas.microsoft.com/office/powerpoint/2012/main" userId="41d4be416efd73a7" providerId="Windows Live"/>
      </p:ext>
    </p:extLst>
  </p:cmAuthor>
  <p:cmAuthor id="2" name="伊吹 畔栁" initials="伊吹" lastIdx="1" clrIdx="1">
    <p:extLst>
      <p:ext uri="{19B8F6BF-5375-455C-9EA6-DF929625EA0E}">
        <p15:presenceInfo xmlns:p15="http://schemas.microsoft.com/office/powerpoint/2012/main" userId="94a591fd7f88ae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586"/>
  </p:normalViewPr>
  <p:slideViewPr>
    <p:cSldViewPr snapToGrid="0" snapToObjects="1">
      <p:cViewPr varScale="1">
        <p:scale>
          <a:sx n="60" d="100"/>
          <a:sy n="60" d="100"/>
        </p:scale>
        <p:origin x="66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2-12T13:46:49.668"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382B6-4EBC-4348-BDE1-465A4DEF62A6}" type="datetimeFigureOut">
              <a:rPr kumimoji="1" lang="ja-JP" altLang="en-US" smtClean="0"/>
              <a:t>2020/1/13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9CE8D-4E2E-2D45-B05B-5E855DE9082F}" type="slidenum">
              <a:rPr kumimoji="1" lang="ja-JP" altLang="en-US" smtClean="0"/>
              <a:t>‹#›</a:t>
            </a:fld>
            <a:endParaRPr kumimoji="1" lang="ja-JP" altLang="en-US"/>
          </a:p>
        </p:txBody>
      </p:sp>
    </p:spTree>
    <p:extLst>
      <p:ext uri="{BB962C8B-B14F-4D97-AF65-F5344CB8AC3E}">
        <p14:creationId xmlns:p14="http://schemas.microsoft.com/office/powerpoint/2010/main" val="25165133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9D18A9D-205E-6A44-AD38-4697F2BF66C2}" type="slidenum">
              <a:rPr kumimoji="1" lang="ja-JP" altLang="en-US" smtClean="0"/>
              <a:t>2</a:t>
            </a:fld>
            <a:endParaRPr kumimoji="1" lang="ja-JP" altLang="en-US"/>
          </a:p>
        </p:txBody>
      </p:sp>
    </p:spTree>
    <p:extLst>
      <p:ext uri="{BB962C8B-B14F-4D97-AF65-F5344CB8AC3E}">
        <p14:creationId xmlns:p14="http://schemas.microsoft.com/office/powerpoint/2010/main" val="268783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057B3-0BCC-D943-B41F-2D941ED2D56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E677327-48A3-5642-A9DE-F9453574A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EF34B7-D5E1-7E46-9B25-AF9B46C5E334}"/>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07DBCD34-3C0D-634B-B73D-BB4C61D99D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02F482-35DB-3640-83A4-51FF992CB3B7}"/>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2148001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EFB6E-3479-1B4E-A400-D321D2EBF41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E0987F1-F586-A148-954A-6A6CC072DF11}"/>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B3367C-96CA-4F42-A765-787C03CC71E6}"/>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676B6C08-D53B-4B40-B1B7-D4CA130D08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F4253A6-7329-5143-8F28-E0799F682173}"/>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2174265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CD3110B-52F9-BC4D-89BE-7D95737D69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87AC859-65B2-1349-8448-156FBDA446A3}"/>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B7EF7C-5E2D-514B-BFFD-9889C68058DA}"/>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91D150A1-E25B-AA4C-9F52-5022059F02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17463D-0953-304E-A8AA-3A73CD1E1A22}"/>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129648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CCACFC-74A7-1E4E-9D14-7A7A8F729D5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955308-746E-C644-8691-66137E256EC4}"/>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7629FEF-6FAD-9341-8E46-F1823BF946F2}"/>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7D1E11C2-1343-3747-8E78-88EE2538F7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248658-1FBD-BF48-A9A3-481F74AC6508}"/>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406385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C0D7EF-7656-2542-988C-D10F88620DA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24F42B-94AF-924A-805F-DFE0EEE58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381320-41AB-6A4A-8058-B48488F2ABA5}"/>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E33832D5-9A61-364D-AF11-4CD068EA33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AF096C-1656-B144-AEEC-6A696B69C568}"/>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398619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1F7A8-D54C-764B-942B-9C5F7ED1CF5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ECEFC7-2DF6-3341-ABF6-F872FE209816}"/>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C6540AD-0A33-7F4C-8D2B-F9651ECFE7EC}"/>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655A54A-5192-4147-A3F5-1137C6F3BC04}"/>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6" name="フッター プレースホルダー 5">
            <a:extLst>
              <a:ext uri="{FF2B5EF4-FFF2-40B4-BE49-F238E27FC236}">
                <a16:creationId xmlns:a16="http://schemas.microsoft.com/office/drawing/2014/main" id="{2E7B6421-3601-FD47-B310-DF8AB54494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80E2619-4330-1E4E-904C-3B7C4601EF5D}"/>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186478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95B05-C2E4-7943-9264-D2D44C530B4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3FD382-E1E4-F54F-8E60-6B8AB90D6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29D3672-D1D5-B34F-8CB6-7B88464E0C9C}"/>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93746A5-A892-3D44-A732-3EA3E704CE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1C61134F-9318-8B46-BC4D-43949E13ABAB}"/>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E8DB2DE-0D26-D048-8C64-D70D1DBCB3B9}"/>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8" name="フッター プレースホルダー 7">
            <a:extLst>
              <a:ext uri="{FF2B5EF4-FFF2-40B4-BE49-F238E27FC236}">
                <a16:creationId xmlns:a16="http://schemas.microsoft.com/office/drawing/2014/main" id="{F1472A0D-676C-2242-A9AA-B62955EBFE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EB1071-BFE3-8049-8EE9-B382D8649089}"/>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181960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9CC37-0BDC-C342-9B0C-37A26BA4240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8D96FB4-1135-E74D-BAAD-F6537C72F98A}"/>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4" name="フッター プレースホルダー 3">
            <a:extLst>
              <a:ext uri="{FF2B5EF4-FFF2-40B4-BE49-F238E27FC236}">
                <a16:creationId xmlns:a16="http://schemas.microsoft.com/office/drawing/2014/main" id="{7BA01FAA-6368-ED44-82B1-2C0A1F7F73C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442EF50-DE08-3B4C-8F72-86F09244C912}"/>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69590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A6D471F-ABDC-F44B-A4BC-142EAF94250C}"/>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3" name="フッター プレースホルダー 2">
            <a:extLst>
              <a:ext uri="{FF2B5EF4-FFF2-40B4-BE49-F238E27FC236}">
                <a16:creationId xmlns:a16="http://schemas.microsoft.com/office/drawing/2014/main" id="{43C69EBE-7F70-A444-A88E-595DA45E0FC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B59D2E-0A00-CF40-82DD-3D4E28C2FC58}"/>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135051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B5FDF-3EEE-5C47-AD8E-E03553BCA6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50787C-098C-BD49-9F7F-EFDAE2B570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7DC5BCE-D05F-3B4E-9A57-7C8172C1D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EDB1F9-1098-9845-996F-3106F27B2236}"/>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6" name="フッター プレースホルダー 5">
            <a:extLst>
              <a:ext uri="{FF2B5EF4-FFF2-40B4-BE49-F238E27FC236}">
                <a16:creationId xmlns:a16="http://schemas.microsoft.com/office/drawing/2014/main" id="{CA62C562-4BED-1E4A-B39E-483B41430B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5D99B3-0235-4143-93CF-09904FB06D83}"/>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240005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6BAF95-39FA-094E-A484-BDAEBC28FA0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D7BC85B-6652-B741-B2CF-3808B8CB34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CA1EA2E-F15B-DA42-B60A-3D6FC5E254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59EE533-743C-9842-AE98-48CCC6239725}"/>
              </a:ext>
            </a:extLst>
          </p:cNvPr>
          <p:cNvSpPr>
            <a:spLocks noGrp="1"/>
          </p:cNvSpPr>
          <p:nvPr>
            <p:ph type="dt" sz="half" idx="10"/>
          </p:nvPr>
        </p:nvSpPr>
        <p:spPr/>
        <p:txBody>
          <a:bodyPr/>
          <a:lstStyle/>
          <a:p>
            <a:fld id="{A89B79DC-2979-B241-A4BB-46C8DD0ACF38}" type="datetimeFigureOut">
              <a:rPr kumimoji="1" lang="ja-JP" altLang="en-US" smtClean="0"/>
              <a:t>2020/1/13</a:t>
            </a:fld>
            <a:endParaRPr kumimoji="1" lang="ja-JP" altLang="en-US"/>
          </a:p>
        </p:txBody>
      </p:sp>
      <p:sp>
        <p:nvSpPr>
          <p:cNvPr id="6" name="フッター プレースホルダー 5">
            <a:extLst>
              <a:ext uri="{FF2B5EF4-FFF2-40B4-BE49-F238E27FC236}">
                <a16:creationId xmlns:a16="http://schemas.microsoft.com/office/drawing/2014/main" id="{20148FEA-919A-554A-B759-86A90AEF00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8F01DE-290A-E340-802A-76F0A068E0BA}"/>
              </a:ext>
            </a:extLst>
          </p:cNvPr>
          <p:cNvSpPr>
            <a:spLocks noGrp="1"/>
          </p:cNvSpPr>
          <p:nvPr>
            <p:ph type="sldNum" sz="quarter" idx="12"/>
          </p:nvPr>
        </p:nvSpPr>
        <p:spPr/>
        <p:txBody>
          <a:body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346999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378CC3A-3A36-E04C-A52C-19BA80D36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DB86462-90F2-9C4F-9400-35909906C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8E4B45-629E-EA45-920B-1FA42D4A06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B79DC-2979-B241-A4BB-46C8DD0ACF38}" type="datetimeFigureOut">
              <a:rPr kumimoji="1" lang="ja-JP" altLang="en-US" smtClean="0"/>
              <a:t>2020/1/13</a:t>
            </a:fld>
            <a:endParaRPr kumimoji="1" lang="ja-JP" altLang="en-US"/>
          </a:p>
        </p:txBody>
      </p:sp>
      <p:sp>
        <p:nvSpPr>
          <p:cNvPr id="5" name="フッター プレースホルダー 4">
            <a:extLst>
              <a:ext uri="{FF2B5EF4-FFF2-40B4-BE49-F238E27FC236}">
                <a16:creationId xmlns:a16="http://schemas.microsoft.com/office/drawing/2014/main" id="{DE848CF6-4AF3-C248-BE6C-256A31DC2C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6CB6D2F-5125-2E46-B967-44C22D7EC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E7956-AB57-AC4C-B9A1-0B7B8616562B}" type="slidenum">
              <a:rPr kumimoji="1" lang="ja-JP" altLang="en-US" smtClean="0"/>
              <a:t>‹#›</a:t>
            </a:fld>
            <a:endParaRPr kumimoji="1" lang="ja-JP" altLang="en-US"/>
          </a:p>
        </p:txBody>
      </p:sp>
    </p:spTree>
    <p:extLst>
      <p:ext uri="{BB962C8B-B14F-4D97-AF65-F5344CB8AC3E}">
        <p14:creationId xmlns:p14="http://schemas.microsoft.com/office/powerpoint/2010/main" val="411865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8" Type="http://schemas.openxmlformats.org/officeDocument/2006/relationships/hyperlink" Target="https://keras.io/ja/applications/#inceptionresnetv2" TargetMode="External"/><Relationship Id="rId3" Type="http://schemas.openxmlformats.org/officeDocument/2006/relationships/hyperlink" Target="https://keras.io/ja/applications/#xception" TargetMode="External"/><Relationship Id="rId7" Type="http://schemas.openxmlformats.org/officeDocument/2006/relationships/hyperlink" Target="https://keras.io/ja/applications/#inceptionv3" TargetMode="Externa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keras.io/ja/applications/#resnet50" TargetMode="External"/><Relationship Id="rId11" Type="http://schemas.openxmlformats.org/officeDocument/2006/relationships/hyperlink" Target="https://keras.io/ja/applications/" TargetMode="External"/><Relationship Id="rId5" Type="http://schemas.openxmlformats.org/officeDocument/2006/relationships/hyperlink" Target="https://keras.io/ja/applications/#vgg19" TargetMode="External"/><Relationship Id="rId10" Type="http://schemas.openxmlformats.org/officeDocument/2006/relationships/hyperlink" Target="https://keras.io/ja/applications/#densenet" TargetMode="External"/><Relationship Id="rId4" Type="http://schemas.openxmlformats.org/officeDocument/2006/relationships/hyperlink" Target="https://keras.io/ja/applications/#vgg16" TargetMode="External"/><Relationship Id="rId9" Type="http://schemas.openxmlformats.org/officeDocument/2006/relationships/hyperlink" Target="https://keras.io/ja/applications/#mobilen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comments" Target="../comments/commen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9.jpg"/><Relationship Id="rId7"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95019-BE72-C24B-B6FB-815274E0518E}"/>
              </a:ext>
            </a:extLst>
          </p:cNvPr>
          <p:cNvSpPr>
            <a:spLocks noGrp="1"/>
          </p:cNvSpPr>
          <p:nvPr>
            <p:ph type="title"/>
          </p:nvPr>
        </p:nvSpPr>
        <p:spPr/>
        <p:txBody>
          <a:bodyPr/>
          <a:lstStyle/>
          <a:p>
            <a:r>
              <a:rPr kumimoji="1" lang="ja-JP" altLang="en-US"/>
              <a:t>実験テーマ</a:t>
            </a:r>
          </a:p>
        </p:txBody>
      </p:sp>
      <p:sp>
        <p:nvSpPr>
          <p:cNvPr id="3" name="コンテンツ プレースホルダー 2">
            <a:extLst>
              <a:ext uri="{FF2B5EF4-FFF2-40B4-BE49-F238E27FC236}">
                <a16:creationId xmlns:a16="http://schemas.microsoft.com/office/drawing/2014/main" id="{234AABC5-50D8-614E-B3D3-94614C03DFC4}"/>
              </a:ext>
            </a:extLst>
          </p:cNvPr>
          <p:cNvSpPr>
            <a:spLocks noGrp="1"/>
          </p:cNvSpPr>
          <p:nvPr>
            <p:ph idx="1"/>
          </p:nvPr>
        </p:nvSpPr>
        <p:spPr>
          <a:xfrm>
            <a:off x="1063576" y="2227898"/>
            <a:ext cx="10515600" cy="3247072"/>
          </a:xfrm>
        </p:spPr>
        <p:txBody>
          <a:bodyPr>
            <a:normAutofit/>
          </a:bodyPr>
          <a:lstStyle/>
          <a:p>
            <a:pPr marL="0" indent="0" algn="ctr">
              <a:buNone/>
            </a:pPr>
            <a:r>
              <a:rPr lang="ja-JP" altLang="en-US" sz="6000" dirty="0"/>
              <a:t>ディープラーニングを用いた自動車の判別</a:t>
            </a:r>
            <a:endParaRPr lang="en-US" altLang="ja-JP" sz="6000" dirty="0"/>
          </a:p>
          <a:p>
            <a:pPr marL="0" indent="0" algn="ctr">
              <a:buNone/>
            </a:pPr>
            <a:r>
              <a:rPr lang="en-US" altLang="ja-JP" sz="3600" dirty="0"/>
              <a:t>CNN</a:t>
            </a:r>
            <a:r>
              <a:rPr lang="ja-JP" altLang="en-US" sz="3600" dirty="0"/>
              <a:t>を用いた自動車を対象としたクラス分類</a:t>
            </a:r>
            <a:r>
              <a:rPr lang="en-US" altLang="ja-JP" sz="3600" dirty="0"/>
              <a:t> </a:t>
            </a:r>
          </a:p>
          <a:p>
            <a:pPr marL="0" indent="0" algn="ctr">
              <a:buNone/>
            </a:pPr>
            <a:endParaRPr lang="en-US" altLang="ja-JP" sz="3600" dirty="0"/>
          </a:p>
          <a:p>
            <a:pPr marL="0" indent="0" algn="ctr">
              <a:buNone/>
            </a:pPr>
            <a:endParaRPr lang="en-US" altLang="ja-JP" sz="6000" dirty="0"/>
          </a:p>
        </p:txBody>
      </p:sp>
    </p:spTree>
    <p:extLst>
      <p:ext uri="{BB962C8B-B14F-4D97-AF65-F5344CB8AC3E}">
        <p14:creationId xmlns:p14="http://schemas.microsoft.com/office/powerpoint/2010/main" val="1778978114"/>
      </p:ext>
    </p:extLst>
  </p:cSld>
  <p:clrMapOvr>
    <a:masterClrMapping/>
  </p:clrMapOvr>
  <mc:AlternateContent xmlns:mc="http://schemas.openxmlformats.org/markup-compatibility/2006" xmlns:p14="http://schemas.microsoft.com/office/powerpoint/2010/main">
    <mc:Choice Requires="p14">
      <p:transition spd="slow" p14:dur="2000" advTm="6415"/>
    </mc:Choice>
    <mc:Fallback xmlns="">
      <p:transition spd="slow" advTm="64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00E161-33CD-E142-B7D6-D10EEF75B2D2}"/>
              </a:ext>
            </a:extLst>
          </p:cNvPr>
          <p:cNvSpPr>
            <a:spLocks noGrp="1"/>
          </p:cNvSpPr>
          <p:nvPr>
            <p:ph type="title"/>
          </p:nvPr>
        </p:nvSpPr>
        <p:spPr>
          <a:xfrm>
            <a:off x="838200" y="365125"/>
            <a:ext cx="10515600" cy="1325563"/>
          </a:xfrm>
        </p:spPr>
        <p:txBody>
          <a:bodyPr/>
          <a:lstStyle/>
          <a:p>
            <a:r>
              <a:rPr kumimoji="1" lang="en-US" altLang="ja-JP" dirty="0"/>
              <a:t>2-2. CNN</a:t>
            </a:r>
            <a:r>
              <a:rPr kumimoji="1" lang="ja-JP" altLang="en-US"/>
              <a:t>の仕組み</a:t>
            </a:r>
            <a:r>
              <a:rPr kumimoji="1" lang="en-US" altLang="ja-JP" dirty="0"/>
              <a:t>-</a:t>
            </a:r>
            <a:r>
              <a:rPr kumimoji="1" lang="ja-JP" altLang="en-US"/>
              <a:t>特徴抽出</a:t>
            </a:r>
          </a:p>
        </p:txBody>
      </p:sp>
      <p:sp>
        <p:nvSpPr>
          <p:cNvPr id="9" name="コンテンツ プレースホルダー 8">
            <a:extLst>
              <a:ext uri="{FF2B5EF4-FFF2-40B4-BE49-F238E27FC236}">
                <a16:creationId xmlns:a16="http://schemas.microsoft.com/office/drawing/2014/main" id="{7DED830F-05FD-6A4D-8975-6E4423789585}"/>
              </a:ext>
            </a:extLst>
          </p:cNvPr>
          <p:cNvSpPr>
            <a:spLocks noGrp="1"/>
          </p:cNvSpPr>
          <p:nvPr>
            <p:ph idx="1"/>
          </p:nvPr>
        </p:nvSpPr>
        <p:spPr>
          <a:xfrm>
            <a:off x="838200" y="1794511"/>
            <a:ext cx="11243310" cy="1028700"/>
          </a:xfrm>
        </p:spPr>
        <p:txBody>
          <a:bodyPr>
            <a:normAutofit/>
          </a:bodyPr>
          <a:lstStyle/>
          <a:p>
            <a:pPr marL="0" indent="0">
              <a:buNone/>
            </a:pPr>
            <a:r>
              <a:rPr lang="en-US" altLang="ja-JP" dirty="0"/>
              <a:t>CNN</a:t>
            </a:r>
            <a:r>
              <a:rPr lang="ja-JP" altLang="en-US"/>
              <a:t>の特徴抽出は畳み込み層とプーリング層から構成されている</a:t>
            </a:r>
            <a:endParaRPr lang="en-US" altLang="ja-JP" dirty="0"/>
          </a:p>
          <a:p>
            <a:pPr marL="0" indent="0">
              <a:buNone/>
            </a:pPr>
            <a:endParaRPr lang="en-US" altLang="ja-JP" dirty="0"/>
          </a:p>
          <a:p>
            <a:pPr marL="0" indent="0">
              <a:buNone/>
            </a:pPr>
            <a:endParaRPr lang="en-US" altLang="ja-JP" dirty="0"/>
          </a:p>
        </p:txBody>
      </p:sp>
      <p:sp>
        <p:nvSpPr>
          <p:cNvPr id="12" name="正方形/長方形 11">
            <a:extLst>
              <a:ext uri="{FF2B5EF4-FFF2-40B4-BE49-F238E27FC236}">
                <a16:creationId xmlns:a16="http://schemas.microsoft.com/office/drawing/2014/main" id="{95F8B5BB-3DCF-8A4D-AD53-4DCB0E6456D3}"/>
              </a:ext>
            </a:extLst>
          </p:cNvPr>
          <p:cNvSpPr/>
          <p:nvPr/>
        </p:nvSpPr>
        <p:spPr>
          <a:xfrm>
            <a:off x="1028700" y="2640330"/>
            <a:ext cx="10195560" cy="37261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sz="2400"/>
              <a:t>畳み込み層：画像の濃淡パターンを検出する</a:t>
            </a:r>
            <a:endParaRPr lang="en-US" altLang="ja-JP" sz="2400" dirty="0"/>
          </a:p>
          <a:p>
            <a:pPr algn="ctr"/>
            <a:r>
              <a:rPr lang="ja-JP" altLang="en-US" sz="2400"/>
              <a:t>（エッジ抽出等の特徴抽出）</a:t>
            </a:r>
            <a:endParaRPr lang="en-US" altLang="ja-JP" sz="2400" dirty="0"/>
          </a:p>
          <a:p>
            <a:pPr algn="ctr"/>
            <a:endParaRPr lang="en-US" altLang="ja-JP" sz="2400" dirty="0"/>
          </a:p>
          <a:p>
            <a:r>
              <a:rPr lang="ja-JP" altLang="en-US" sz="2400"/>
              <a:t>プーリング層：必要な情報に重点を置きつつ全体の情報量を圧縮する</a:t>
            </a:r>
            <a:endParaRPr lang="en-US" altLang="ja-JP" sz="2400" dirty="0"/>
          </a:p>
          <a:p>
            <a:pPr algn="ctr"/>
            <a:r>
              <a:rPr lang="ja-JP" altLang="en-US" sz="2400"/>
              <a:t>物体の位置が変動しても同一の物体であると</a:t>
            </a:r>
            <a:endParaRPr lang="en-US" altLang="ja-JP" sz="2400" dirty="0"/>
          </a:p>
          <a:p>
            <a:pPr algn="ctr"/>
            <a:r>
              <a:rPr lang="ja-JP" altLang="en-US" sz="2400"/>
              <a:t>みなす（ロバスト耐性）</a:t>
            </a:r>
            <a:endParaRPr lang="en-US" altLang="ja-JP" sz="2400" dirty="0"/>
          </a:p>
        </p:txBody>
      </p:sp>
    </p:spTree>
    <p:extLst>
      <p:ext uri="{BB962C8B-B14F-4D97-AF65-F5344CB8AC3E}">
        <p14:creationId xmlns:p14="http://schemas.microsoft.com/office/powerpoint/2010/main" val="2968513000"/>
      </p:ext>
    </p:extLst>
  </p:cSld>
  <p:clrMapOvr>
    <a:masterClrMapping/>
  </p:clrMapOvr>
  <mc:AlternateContent xmlns:mc="http://schemas.openxmlformats.org/markup-compatibility/2006" xmlns:p14="http://schemas.microsoft.com/office/powerpoint/2010/main">
    <mc:Choice Requires="p14">
      <p:transition spd="slow" p14:dur="2000" advTm="26"/>
    </mc:Choice>
    <mc:Fallback xmlns="">
      <p:transition spd="slow" advTm="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DC754-517D-524B-8364-8A73FC945983}"/>
              </a:ext>
            </a:extLst>
          </p:cNvPr>
          <p:cNvSpPr>
            <a:spLocks noGrp="1"/>
          </p:cNvSpPr>
          <p:nvPr>
            <p:ph type="title"/>
          </p:nvPr>
        </p:nvSpPr>
        <p:spPr/>
        <p:txBody>
          <a:bodyPr/>
          <a:lstStyle/>
          <a:p>
            <a:r>
              <a:rPr kumimoji="1" lang="en-US" altLang="ja-JP" dirty="0"/>
              <a:t>2-3. CNN</a:t>
            </a:r>
            <a:r>
              <a:rPr kumimoji="1" lang="ja-JP" altLang="en-US"/>
              <a:t>の仕組み</a:t>
            </a:r>
            <a:r>
              <a:rPr kumimoji="1" lang="en-US" altLang="ja-JP" dirty="0"/>
              <a:t>-</a:t>
            </a:r>
            <a:r>
              <a:rPr kumimoji="1" lang="ja-JP" altLang="en-US"/>
              <a:t>分類器</a:t>
            </a:r>
          </a:p>
        </p:txBody>
      </p:sp>
      <p:sp>
        <p:nvSpPr>
          <p:cNvPr id="5" name="コンテンツ プレースホルダー 4">
            <a:extLst>
              <a:ext uri="{FF2B5EF4-FFF2-40B4-BE49-F238E27FC236}">
                <a16:creationId xmlns:a16="http://schemas.microsoft.com/office/drawing/2014/main" id="{3F9B8BBC-BD6D-7847-B7EF-C9ED11972DC8}"/>
              </a:ext>
            </a:extLst>
          </p:cNvPr>
          <p:cNvSpPr>
            <a:spLocks noGrp="1"/>
          </p:cNvSpPr>
          <p:nvPr>
            <p:ph idx="1"/>
          </p:nvPr>
        </p:nvSpPr>
        <p:spPr>
          <a:xfrm>
            <a:off x="523875" y="1943100"/>
            <a:ext cx="5206365" cy="3286443"/>
          </a:xfrm>
        </p:spPr>
        <p:txBody>
          <a:bodyPr>
            <a:normAutofit/>
          </a:bodyPr>
          <a:lstStyle/>
          <a:p>
            <a:pPr marL="0" indent="0">
              <a:buNone/>
            </a:pPr>
            <a:r>
              <a:rPr lang="ja-JP" altLang="en-US"/>
              <a:t>　</a:t>
            </a:r>
            <a:r>
              <a:rPr lang="ja-JP" altLang="en-US" sz="2400"/>
              <a:t>全結合層と出力層から構成される</a:t>
            </a:r>
            <a:endParaRPr lang="en-US" altLang="ja-JP" sz="2400" dirty="0"/>
          </a:p>
          <a:p>
            <a:pPr marL="0" indent="0">
              <a:buNone/>
            </a:pPr>
            <a:r>
              <a:rPr lang="ja-JP" altLang="en-US" sz="2400"/>
              <a:t>　全結合層では抽出した特徴量を基に重み付き和を出力する</a:t>
            </a:r>
            <a:endParaRPr lang="en-US" altLang="ja-JP" sz="2400" dirty="0"/>
          </a:p>
          <a:p>
            <a:pPr marL="0" indent="0">
              <a:buNone/>
            </a:pPr>
            <a:r>
              <a:rPr lang="ja-JP" altLang="en-US" sz="2400"/>
              <a:t>　出力層では全結合層で求めた重み付き和から予測結果を出力す</a:t>
            </a:r>
            <a:r>
              <a:rPr lang="ja-JP" altLang="en-US"/>
              <a:t>る</a:t>
            </a:r>
            <a:endParaRPr lang="en-US" altLang="ja-JP" dirty="0"/>
          </a:p>
          <a:p>
            <a:pPr marL="0" indent="0">
              <a:buNone/>
            </a:pPr>
            <a:endParaRPr lang="en-US" altLang="ja-JP" dirty="0"/>
          </a:p>
          <a:p>
            <a:pPr marL="0" indent="0">
              <a:buNone/>
            </a:pPr>
            <a:r>
              <a:rPr lang="ja-JP" altLang="en-US"/>
              <a:t>　</a:t>
            </a:r>
            <a:endParaRPr lang="en-US" altLang="ja-JP" dirty="0"/>
          </a:p>
        </p:txBody>
      </p:sp>
      <p:pic>
        <p:nvPicPr>
          <p:cNvPr id="6" name="図 5">
            <a:extLst>
              <a:ext uri="{FF2B5EF4-FFF2-40B4-BE49-F238E27FC236}">
                <a16:creationId xmlns:a16="http://schemas.microsoft.com/office/drawing/2014/main" id="{500066D0-B2B6-364D-8E0F-51E0833AB7F5}"/>
              </a:ext>
            </a:extLst>
          </p:cNvPr>
          <p:cNvPicPr>
            <a:picLocks noChangeAspect="1"/>
          </p:cNvPicPr>
          <p:nvPr/>
        </p:nvPicPr>
        <p:blipFill>
          <a:blip r:embed="rId2"/>
          <a:stretch>
            <a:fillRect/>
          </a:stretch>
        </p:blipFill>
        <p:spPr>
          <a:xfrm>
            <a:off x="5730240" y="1825625"/>
            <a:ext cx="5743171" cy="3962400"/>
          </a:xfrm>
          <a:prstGeom prst="rect">
            <a:avLst/>
          </a:prstGeom>
        </p:spPr>
      </p:pic>
      <p:sp>
        <p:nvSpPr>
          <p:cNvPr id="8" name="正方形/長方形 7">
            <a:extLst>
              <a:ext uri="{FF2B5EF4-FFF2-40B4-BE49-F238E27FC236}">
                <a16:creationId xmlns:a16="http://schemas.microsoft.com/office/drawing/2014/main" id="{33A29CE4-96F6-6545-8D31-803D5C70EEE9}"/>
              </a:ext>
            </a:extLst>
          </p:cNvPr>
          <p:cNvSpPr/>
          <p:nvPr/>
        </p:nvSpPr>
        <p:spPr>
          <a:xfrm>
            <a:off x="838200" y="4295458"/>
            <a:ext cx="4705350" cy="21031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sz="2400"/>
              <a:t>　今回は、分類するクラスごとに正解だと予想した確率を出力する</a:t>
            </a:r>
            <a:endParaRPr lang="en-US" altLang="ja-JP" sz="2400" dirty="0"/>
          </a:p>
        </p:txBody>
      </p:sp>
    </p:spTree>
    <p:extLst>
      <p:ext uri="{BB962C8B-B14F-4D97-AF65-F5344CB8AC3E}">
        <p14:creationId xmlns:p14="http://schemas.microsoft.com/office/powerpoint/2010/main" val="2882993988"/>
      </p:ext>
    </p:extLst>
  </p:cSld>
  <p:clrMapOvr>
    <a:masterClrMapping/>
  </p:clrMapOvr>
  <mc:AlternateContent xmlns:mc="http://schemas.openxmlformats.org/markup-compatibility/2006" xmlns:p14="http://schemas.microsoft.com/office/powerpoint/2010/main">
    <mc:Choice Requires="p14">
      <p:transition spd="slow" p14:dur="2000" advTm="1"/>
    </mc:Choice>
    <mc:Fallback xmlns="">
      <p:transition spd="slow" advTm="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5573BF7-B313-454B-A657-01974643E1BB}"/>
              </a:ext>
            </a:extLst>
          </p:cNvPr>
          <p:cNvSpPr>
            <a:spLocks noGrp="1"/>
          </p:cNvSpPr>
          <p:nvPr>
            <p:ph type="title"/>
          </p:nvPr>
        </p:nvSpPr>
        <p:spPr/>
        <p:txBody>
          <a:bodyPr/>
          <a:lstStyle/>
          <a:p>
            <a:r>
              <a:rPr kumimoji="1" lang="en-US" altLang="ja-JP" dirty="0"/>
              <a:t>2-4. CNN</a:t>
            </a:r>
            <a:r>
              <a:rPr kumimoji="1" lang="ja-JP" altLang="en-US"/>
              <a:t>の</a:t>
            </a:r>
            <a:r>
              <a:rPr lang="ja-JP" altLang="en-US"/>
              <a:t>全体像</a:t>
            </a:r>
            <a:endParaRPr kumimoji="1" lang="ja-JP" altLang="en-US"/>
          </a:p>
        </p:txBody>
      </p:sp>
      <p:sp>
        <p:nvSpPr>
          <p:cNvPr id="5" name="コンテンツ プレースホルダー 4">
            <a:extLst>
              <a:ext uri="{FF2B5EF4-FFF2-40B4-BE49-F238E27FC236}">
                <a16:creationId xmlns:a16="http://schemas.microsoft.com/office/drawing/2014/main" id="{638610E6-2425-7D4B-973C-C324C9F9B086}"/>
              </a:ext>
            </a:extLst>
          </p:cNvPr>
          <p:cNvSpPr>
            <a:spLocks noGrp="1"/>
          </p:cNvSpPr>
          <p:nvPr>
            <p:ph sz="half" idx="1"/>
          </p:nvPr>
        </p:nvSpPr>
        <p:spPr/>
        <p:txBody>
          <a:bodyPr/>
          <a:lstStyle/>
          <a:p>
            <a:pPr marL="0" indent="0">
              <a:buNone/>
            </a:pPr>
            <a:r>
              <a:rPr lang="ja-JP" altLang="en-US"/>
              <a:t>　</a:t>
            </a:r>
            <a:r>
              <a:rPr lang="en" altLang="ja-JP" dirty="0"/>
              <a:t>CNN</a:t>
            </a:r>
            <a:r>
              <a:rPr lang="ja-JP" altLang="en-US"/>
              <a:t>では、畳み込み層とプーリング層の積み重ねにより、画像データの特徴量を取り出し、その特徴量に基づく分類を全結合層と出力層において行う</a:t>
            </a:r>
            <a:endParaRPr lang="en-US" altLang="ja-JP" dirty="0"/>
          </a:p>
        </p:txBody>
      </p:sp>
      <p:pic>
        <p:nvPicPr>
          <p:cNvPr id="7" name="コンテンツ プレースホルダー 6">
            <a:extLst>
              <a:ext uri="{FF2B5EF4-FFF2-40B4-BE49-F238E27FC236}">
                <a16:creationId xmlns:a16="http://schemas.microsoft.com/office/drawing/2014/main" id="{4747C3EF-08EF-1148-932A-D47773011BCC}"/>
              </a:ext>
            </a:extLst>
          </p:cNvPr>
          <p:cNvPicPr>
            <a:picLocks noGrp="1" noChangeAspect="1"/>
          </p:cNvPicPr>
          <p:nvPr>
            <p:ph sz="half" idx="2"/>
          </p:nvPr>
        </p:nvPicPr>
        <p:blipFill>
          <a:blip r:embed="rId2"/>
          <a:stretch>
            <a:fillRect/>
          </a:stretch>
        </p:blipFill>
        <p:spPr>
          <a:xfrm>
            <a:off x="6172200" y="2114868"/>
            <a:ext cx="5181600" cy="3772852"/>
          </a:xfrm>
          <a:prstGeom prst="rect">
            <a:avLst/>
          </a:prstGeom>
        </p:spPr>
      </p:pic>
    </p:spTree>
    <p:extLst>
      <p:ext uri="{BB962C8B-B14F-4D97-AF65-F5344CB8AC3E}">
        <p14:creationId xmlns:p14="http://schemas.microsoft.com/office/powerpoint/2010/main" val="3431144427"/>
      </p:ext>
    </p:extLst>
  </p:cSld>
  <p:clrMapOvr>
    <a:masterClrMapping/>
  </p:clrMapOvr>
  <mc:AlternateContent xmlns:mc="http://schemas.openxmlformats.org/markup-compatibility/2006" xmlns:p14="http://schemas.microsoft.com/office/powerpoint/2010/main">
    <mc:Choice Requires="p14">
      <p:transition spd="slow" p14:dur="2000" advTm="1"/>
    </mc:Choice>
    <mc:Fallback xmlns="">
      <p:transition spd="slow" advTm="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7CB977B-049C-0A40-BEA1-18A254C72E85}"/>
              </a:ext>
            </a:extLst>
          </p:cNvPr>
          <p:cNvSpPr>
            <a:spLocks noGrp="1"/>
          </p:cNvSpPr>
          <p:nvPr>
            <p:ph type="title"/>
          </p:nvPr>
        </p:nvSpPr>
        <p:spPr/>
        <p:txBody>
          <a:bodyPr/>
          <a:lstStyle/>
          <a:p>
            <a:r>
              <a:rPr kumimoji="1" lang="en-US" altLang="ja-JP" dirty="0"/>
              <a:t>3. </a:t>
            </a:r>
            <a:r>
              <a:rPr kumimoji="1" lang="ja-JP" altLang="en-US"/>
              <a:t>自作の</a:t>
            </a:r>
            <a:r>
              <a:rPr kumimoji="1" lang="en-US" altLang="ja-JP" dirty="0"/>
              <a:t>CNN</a:t>
            </a:r>
            <a:r>
              <a:rPr kumimoji="1" lang="ja-JP" altLang="en-US"/>
              <a:t>モデルでの実験結果</a:t>
            </a:r>
          </a:p>
        </p:txBody>
      </p:sp>
      <p:sp>
        <p:nvSpPr>
          <p:cNvPr id="6" name="コンテンツ プレースホルダー 5">
            <a:extLst>
              <a:ext uri="{FF2B5EF4-FFF2-40B4-BE49-F238E27FC236}">
                <a16:creationId xmlns:a16="http://schemas.microsoft.com/office/drawing/2014/main" id="{744E329F-B375-A84E-A4D1-5DF41B4A782B}"/>
              </a:ext>
            </a:extLst>
          </p:cNvPr>
          <p:cNvSpPr>
            <a:spLocks noGrp="1"/>
          </p:cNvSpPr>
          <p:nvPr>
            <p:ph idx="1"/>
          </p:nvPr>
        </p:nvSpPr>
        <p:spPr/>
        <p:txBody>
          <a:bodyPr>
            <a:normAutofit/>
          </a:bodyPr>
          <a:lstStyle/>
          <a:p>
            <a:pPr marL="0" indent="0">
              <a:buNone/>
            </a:pPr>
            <a:r>
              <a:rPr lang="en-US" altLang="ja-JP" sz="3200" dirty="0"/>
              <a:t>3-1. CNN</a:t>
            </a:r>
            <a:r>
              <a:rPr lang="ja-JP" altLang="en-US" sz="3200"/>
              <a:t>モデル</a:t>
            </a:r>
            <a:r>
              <a:rPr lang="en-US" altLang="ja-JP" sz="3200" dirty="0"/>
              <a:t>1</a:t>
            </a:r>
            <a:r>
              <a:rPr lang="ja-JP" altLang="en-US" sz="3200"/>
              <a:t>の計算結果と評価</a:t>
            </a:r>
            <a:endParaRPr lang="en-US" altLang="ja-JP" sz="3200" dirty="0"/>
          </a:p>
          <a:p>
            <a:pPr marL="0" indent="0">
              <a:buNone/>
            </a:pPr>
            <a:r>
              <a:rPr lang="en-US" altLang="ja-JP" sz="3200" dirty="0"/>
              <a:t>3-2. CNN</a:t>
            </a:r>
            <a:r>
              <a:rPr lang="ja-JP" altLang="en-US" sz="3200"/>
              <a:t>モデル</a:t>
            </a:r>
            <a:r>
              <a:rPr lang="en-US" altLang="ja-JP" sz="3200" dirty="0"/>
              <a:t>2</a:t>
            </a:r>
            <a:r>
              <a:rPr lang="ja-JP" altLang="en-US" sz="3200"/>
              <a:t>の計算結果と評価</a:t>
            </a:r>
            <a:endParaRPr lang="en-US" altLang="ja-JP" sz="3200" dirty="0"/>
          </a:p>
          <a:p>
            <a:pPr marL="0" indent="0">
              <a:buNone/>
            </a:pPr>
            <a:r>
              <a:rPr lang="en-US" altLang="ja-JP" sz="3200" dirty="0"/>
              <a:t>3-3. CNN</a:t>
            </a:r>
            <a:r>
              <a:rPr lang="ja-JP" altLang="en-US" sz="3200"/>
              <a:t>モデル</a:t>
            </a:r>
            <a:r>
              <a:rPr lang="en-US" altLang="ja-JP" sz="3200" dirty="0"/>
              <a:t>3</a:t>
            </a:r>
            <a:r>
              <a:rPr lang="ja-JP" altLang="en-US" sz="3200"/>
              <a:t>の計算結果と評価</a:t>
            </a:r>
            <a:endParaRPr lang="en-US" altLang="ja-JP" sz="3200" dirty="0"/>
          </a:p>
          <a:p>
            <a:pPr marL="0" indent="0">
              <a:buNone/>
            </a:pPr>
            <a:r>
              <a:rPr lang="en-US" altLang="ja-JP" sz="3200" dirty="0"/>
              <a:t>3-4. </a:t>
            </a:r>
            <a:r>
              <a:rPr lang="ja-JP" altLang="en-US" sz="3200"/>
              <a:t>自作</a:t>
            </a:r>
            <a:r>
              <a:rPr lang="en-US" altLang="ja-JP" sz="3200" dirty="0"/>
              <a:t>CNN</a:t>
            </a:r>
            <a:r>
              <a:rPr lang="ja-JP" altLang="en-US" sz="3200"/>
              <a:t>についての評価</a:t>
            </a:r>
            <a:endParaRPr kumimoji="1" lang="ja-JP" altLang="en-US" sz="3200"/>
          </a:p>
        </p:txBody>
      </p:sp>
    </p:spTree>
    <p:extLst>
      <p:ext uri="{BB962C8B-B14F-4D97-AF65-F5344CB8AC3E}">
        <p14:creationId xmlns:p14="http://schemas.microsoft.com/office/powerpoint/2010/main" val="2865080090"/>
      </p:ext>
    </p:extLst>
  </p:cSld>
  <p:clrMapOvr>
    <a:masterClrMapping/>
  </p:clrMapOvr>
  <mc:AlternateContent xmlns:mc="http://schemas.openxmlformats.org/markup-compatibility/2006" xmlns:p14="http://schemas.microsoft.com/office/powerpoint/2010/main">
    <mc:Choice Requires="p14">
      <p:transition spd="slow" p14:dur="2000" advTm="43"/>
    </mc:Choice>
    <mc:Fallback xmlns="">
      <p:transition spd="slow" advTm="4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4AF87-AFDE-6D4A-94D0-B21835C24B0F}"/>
              </a:ext>
            </a:extLst>
          </p:cNvPr>
          <p:cNvSpPr>
            <a:spLocks noGrp="1"/>
          </p:cNvSpPr>
          <p:nvPr>
            <p:ph type="title"/>
          </p:nvPr>
        </p:nvSpPr>
        <p:spPr/>
        <p:txBody>
          <a:bodyPr/>
          <a:lstStyle/>
          <a:p>
            <a:r>
              <a:rPr kumimoji="1" lang="en-US" altLang="ja-JP" dirty="0"/>
              <a:t>3-1. CNN</a:t>
            </a:r>
            <a:r>
              <a:rPr kumimoji="1" lang="ja-JP" altLang="en-US"/>
              <a:t>モデル</a:t>
            </a:r>
            <a:r>
              <a:rPr kumimoji="1" lang="en-US" altLang="ja-JP" dirty="0"/>
              <a:t>1</a:t>
            </a:r>
            <a:r>
              <a:rPr kumimoji="1" lang="ja-JP" altLang="en-US"/>
              <a:t>の計算結果と評価</a:t>
            </a:r>
          </a:p>
        </p:txBody>
      </p:sp>
      <p:sp>
        <p:nvSpPr>
          <p:cNvPr id="3" name="コンテンツ プレースホルダー 2">
            <a:extLst>
              <a:ext uri="{FF2B5EF4-FFF2-40B4-BE49-F238E27FC236}">
                <a16:creationId xmlns:a16="http://schemas.microsoft.com/office/drawing/2014/main" id="{FC7EA13D-6624-F54A-89D9-D9B72A850930}"/>
              </a:ext>
            </a:extLst>
          </p:cNvPr>
          <p:cNvSpPr>
            <a:spLocks noGrp="1"/>
          </p:cNvSpPr>
          <p:nvPr>
            <p:ph idx="1"/>
          </p:nvPr>
        </p:nvSpPr>
        <p:spPr>
          <a:xfrm>
            <a:off x="5788327" y="1460500"/>
            <a:ext cx="6339840" cy="460375"/>
          </a:xfrm>
        </p:spPr>
        <p:txBody>
          <a:bodyPr>
            <a:normAutofit lnSpcReduction="10000"/>
          </a:bodyPr>
          <a:lstStyle/>
          <a:p>
            <a:pPr marL="0" indent="0">
              <a:buNone/>
            </a:pPr>
            <a:r>
              <a:rPr lang="ja-JP" altLang="en-US"/>
              <a:t>畳み込み</a:t>
            </a:r>
            <a:r>
              <a:rPr lang="en-US" altLang="ja-JP"/>
              <a:t>1</a:t>
            </a:r>
            <a:r>
              <a:rPr lang="ja-JP" altLang="en-US"/>
              <a:t>層、</a:t>
            </a:r>
            <a:r>
              <a:rPr kumimoji="1" lang="ja-JP" altLang="en-US"/>
              <a:t>全結合</a:t>
            </a:r>
            <a:r>
              <a:rPr kumimoji="1" lang="en-US" altLang="ja-JP"/>
              <a:t>1</a:t>
            </a:r>
            <a:r>
              <a:rPr kumimoji="1" lang="ja-JP" altLang="en-US"/>
              <a:t>層によるモデル</a:t>
            </a:r>
          </a:p>
        </p:txBody>
      </p:sp>
      <p:pic>
        <p:nvPicPr>
          <p:cNvPr id="5" name="図 4">
            <a:extLst>
              <a:ext uri="{FF2B5EF4-FFF2-40B4-BE49-F238E27FC236}">
                <a16:creationId xmlns:a16="http://schemas.microsoft.com/office/drawing/2014/main" id="{73B95B9A-1A1C-9749-BDCA-8FB52099856F}"/>
              </a:ext>
            </a:extLst>
          </p:cNvPr>
          <p:cNvPicPr>
            <a:picLocks noChangeAspect="1"/>
          </p:cNvPicPr>
          <p:nvPr/>
        </p:nvPicPr>
        <p:blipFill>
          <a:blip r:embed="rId3"/>
          <a:stretch>
            <a:fillRect/>
          </a:stretch>
        </p:blipFill>
        <p:spPr>
          <a:xfrm>
            <a:off x="835242" y="1460500"/>
            <a:ext cx="5072132" cy="4754880"/>
          </a:xfrm>
          <a:prstGeom prst="rect">
            <a:avLst/>
          </a:prstGeom>
        </p:spPr>
      </p:pic>
      <p:graphicFrame>
        <p:nvGraphicFramePr>
          <p:cNvPr id="6" name="表 5">
            <a:extLst>
              <a:ext uri="{FF2B5EF4-FFF2-40B4-BE49-F238E27FC236}">
                <a16:creationId xmlns:a16="http://schemas.microsoft.com/office/drawing/2014/main" id="{D39AEBE1-F09D-4541-AEED-318C0D7CD125}"/>
              </a:ext>
            </a:extLst>
          </p:cNvPr>
          <p:cNvGraphicFramePr>
            <a:graphicFrameLocks noGrp="1"/>
          </p:cNvGraphicFramePr>
          <p:nvPr>
            <p:extLst>
              <p:ext uri="{D42A27DB-BD31-4B8C-83A1-F6EECF244321}">
                <p14:modId xmlns:p14="http://schemas.microsoft.com/office/powerpoint/2010/main" val="3152888552"/>
              </p:ext>
            </p:extLst>
          </p:nvPr>
        </p:nvGraphicFramePr>
        <p:xfrm>
          <a:off x="5724494" y="1921510"/>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3192757629"/>
                    </a:ext>
                  </a:extLst>
                </a:gridCol>
                <a:gridCol w="2123056">
                  <a:extLst>
                    <a:ext uri="{9D8B030D-6E8A-4147-A177-3AD203B41FA5}">
                      <a16:colId xmlns:a16="http://schemas.microsoft.com/office/drawing/2014/main" val="363163929"/>
                    </a:ext>
                  </a:extLst>
                </a:gridCol>
                <a:gridCol w="2038514">
                  <a:extLst>
                    <a:ext uri="{9D8B030D-6E8A-4147-A177-3AD203B41FA5}">
                      <a16:colId xmlns:a16="http://schemas.microsoft.com/office/drawing/2014/main" val="3020363048"/>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2333717002"/>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kumimoji="1" lang="en-US" altLang="ja-JP" sz="2400" dirty="0"/>
                        <a:t>0.308</a:t>
                      </a:r>
                      <a:endParaRPr kumimoji="1" lang="ja-JP" altLang="en-US" sz="2400" dirty="0"/>
                    </a:p>
                  </a:txBody>
                  <a:tcPr/>
                </a:tc>
                <a:tc>
                  <a:txBody>
                    <a:bodyPr/>
                    <a:lstStyle/>
                    <a:p>
                      <a:pPr algn="ctr"/>
                      <a:r>
                        <a:rPr kumimoji="1" lang="en-US" altLang="ja-JP" sz="2400" dirty="0"/>
                        <a:t>11.13</a:t>
                      </a:r>
                      <a:endParaRPr kumimoji="1" lang="ja-JP" altLang="en-US" sz="2400" dirty="0"/>
                    </a:p>
                  </a:txBody>
                  <a:tcPr/>
                </a:tc>
                <a:extLst>
                  <a:ext uri="{0D108BD9-81ED-4DB2-BD59-A6C34878D82A}">
                    <a16:rowId xmlns:a16="http://schemas.microsoft.com/office/drawing/2014/main" val="2030458186"/>
                  </a:ext>
                </a:extLst>
              </a:tr>
              <a:tr h="579130">
                <a:tc>
                  <a:txBody>
                    <a:bodyPr/>
                    <a:lstStyle/>
                    <a:p>
                      <a:pPr algn="ctr"/>
                      <a:r>
                        <a:rPr kumimoji="1" lang="ja-JP" altLang="en-US" sz="2400" dirty="0"/>
                        <a:t>検証データ</a:t>
                      </a:r>
                    </a:p>
                  </a:txBody>
                  <a:tcPr/>
                </a:tc>
                <a:tc>
                  <a:txBody>
                    <a:bodyPr/>
                    <a:lstStyle/>
                    <a:p>
                      <a:pPr algn="ctr"/>
                      <a:r>
                        <a:rPr lang="en-US" altLang="ja-JP" sz="2400" dirty="0"/>
                        <a:t>0.337</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10.67</a:t>
                      </a:r>
                      <a:endParaRPr kumimoji="1" lang="ja-JP" altLang="en-US" sz="2400" dirty="0"/>
                    </a:p>
                  </a:txBody>
                  <a:tcPr/>
                </a:tc>
                <a:extLst>
                  <a:ext uri="{0D108BD9-81ED-4DB2-BD59-A6C34878D82A}">
                    <a16:rowId xmlns:a16="http://schemas.microsoft.com/office/drawing/2014/main" val="2649606614"/>
                  </a:ext>
                </a:extLst>
              </a:tr>
            </a:tbl>
          </a:graphicData>
        </a:graphic>
      </p:graphicFrame>
      <p:sp>
        <p:nvSpPr>
          <p:cNvPr id="9" name="テキスト ボックス 8">
            <a:extLst>
              <a:ext uri="{FF2B5EF4-FFF2-40B4-BE49-F238E27FC236}">
                <a16:creationId xmlns:a16="http://schemas.microsoft.com/office/drawing/2014/main" id="{48355B36-46C4-8B45-B795-9514E055B70A}"/>
              </a:ext>
            </a:extLst>
          </p:cNvPr>
          <p:cNvSpPr txBox="1"/>
          <p:nvPr/>
        </p:nvSpPr>
        <p:spPr>
          <a:xfrm>
            <a:off x="5907373" y="3889722"/>
            <a:ext cx="6284627" cy="2308324"/>
          </a:xfrm>
          <a:prstGeom prst="rect">
            <a:avLst/>
          </a:prstGeom>
          <a:noFill/>
        </p:spPr>
        <p:txBody>
          <a:bodyPr wrap="square" rtlCol="0">
            <a:spAutoFit/>
          </a:bodyPr>
          <a:lstStyle/>
          <a:p>
            <a:r>
              <a:rPr lang="ja-JP" altLang="en-US" sz="3200"/>
              <a:t>評価</a:t>
            </a:r>
            <a:endParaRPr lang="en-US" altLang="ja-JP" sz="3200" dirty="0"/>
          </a:p>
          <a:p>
            <a:pPr marL="457200" indent="-457200">
              <a:buFont typeface="Arial" panose="020B0604020202020204" pitchFamily="34" charset="0"/>
              <a:buChar char="•"/>
            </a:pPr>
            <a:r>
              <a:rPr kumimoji="1" lang="ja-JP" altLang="en-US" sz="2800"/>
              <a:t>正解率が著しく低い</a:t>
            </a:r>
            <a:endParaRPr kumimoji="1" lang="en-US" altLang="ja-JP" sz="2800" dirty="0"/>
          </a:p>
          <a:p>
            <a:pPr marL="457200" indent="-457200">
              <a:buFont typeface="Arial" panose="020B0604020202020204" pitchFamily="34" charset="0"/>
              <a:buChar char="•"/>
            </a:pPr>
            <a:r>
              <a:rPr lang="ja-JP" altLang="en-US" sz="2800"/>
              <a:t>畳み込み層が少なく、特徴抽出が不十分であると考えられる</a:t>
            </a:r>
            <a:endParaRPr lang="en-US" altLang="ja-JP" sz="2800" dirty="0"/>
          </a:p>
          <a:p>
            <a:endParaRPr kumimoji="1" lang="en-US" altLang="ja-JP" sz="2800" dirty="0"/>
          </a:p>
        </p:txBody>
      </p:sp>
    </p:spTree>
    <p:custDataLst>
      <p:tags r:id="rId1"/>
    </p:custDataLst>
    <p:extLst>
      <p:ext uri="{BB962C8B-B14F-4D97-AF65-F5344CB8AC3E}">
        <p14:creationId xmlns:p14="http://schemas.microsoft.com/office/powerpoint/2010/main" val="2566772149"/>
      </p:ext>
    </p:extLst>
  </p:cSld>
  <p:clrMapOvr>
    <a:masterClrMapping/>
  </p:clrMapOvr>
  <mc:AlternateContent xmlns:mc="http://schemas.openxmlformats.org/markup-compatibility/2006" xmlns:p14="http://schemas.microsoft.com/office/powerpoint/2010/main">
    <mc:Choice Requires="p14">
      <p:transition spd="slow" p14:dur="2000" advTm="36"/>
    </mc:Choice>
    <mc:Fallback xmlns="">
      <p:transition spd="slow" advTm="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FBE70-42A9-CB4A-953A-A41E4DF064E1}"/>
              </a:ext>
            </a:extLst>
          </p:cNvPr>
          <p:cNvSpPr>
            <a:spLocks noGrp="1"/>
          </p:cNvSpPr>
          <p:nvPr>
            <p:ph type="title"/>
          </p:nvPr>
        </p:nvSpPr>
        <p:spPr>
          <a:xfrm>
            <a:off x="838200" y="365125"/>
            <a:ext cx="10515600" cy="1325563"/>
          </a:xfrm>
        </p:spPr>
        <p:txBody>
          <a:bodyPr/>
          <a:lstStyle/>
          <a:p>
            <a:r>
              <a:rPr kumimoji="1" lang="en-US" altLang="ja-JP" dirty="0"/>
              <a:t>3-1. CNN</a:t>
            </a:r>
            <a:r>
              <a:rPr lang="ja-JP" altLang="en-US"/>
              <a:t>モデル</a:t>
            </a:r>
            <a:r>
              <a:rPr lang="en-US" altLang="ja-JP" dirty="0"/>
              <a:t>1</a:t>
            </a:r>
            <a:r>
              <a:rPr lang="ja-JP" altLang="en-US"/>
              <a:t>から</a:t>
            </a:r>
            <a:r>
              <a:rPr lang="en-US" altLang="ja-JP" dirty="0"/>
              <a:t>2</a:t>
            </a:r>
            <a:r>
              <a:rPr lang="ja-JP" altLang="en-US"/>
              <a:t>への調整</a:t>
            </a:r>
            <a:endParaRPr kumimoji="1" lang="ja-JP" altLang="en-US"/>
          </a:p>
        </p:txBody>
      </p:sp>
      <p:sp>
        <p:nvSpPr>
          <p:cNvPr id="21" name="直方体 20">
            <a:extLst>
              <a:ext uri="{FF2B5EF4-FFF2-40B4-BE49-F238E27FC236}">
                <a16:creationId xmlns:a16="http://schemas.microsoft.com/office/drawing/2014/main" id="{6D425F0B-EF61-8541-AA7F-F534419A12F2}"/>
              </a:ext>
            </a:extLst>
          </p:cNvPr>
          <p:cNvSpPr/>
          <p:nvPr/>
        </p:nvSpPr>
        <p:spPr>
          <a:xfrm flipH="1">
            <a:off x="8663940" y="2855790"/>
            <a:ext cx="217170" cy="22974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直方体 21">
            <a:extLst>
              <a:ext uri="{FF2B5EF4-FFF2-40B4-BE49-F238E27FC236}">
                <a16:creationId xmlns:a16="http://schemas.microsoft.com/office/drawing/2014/main" id="{B3917034-5272-7A49-825B-793F068EC9A8}"/>
              </a:ext>
            </a:extLst>
          </p:cNvPr>
          <p:cNvSpPr/>
          <p:nvPr/>
        </p:nvSpPr>
        <p:spPr>
          <a:xfrm flipH="1">
            <a:off x="9075420" y="2970090"/>
            <a:ext cx="194310" cy="21831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0DF416C3-46F4-1F43-BBFD-8D41D26D22D8}"/>
              </a:ext>
            </a:extLst>
          </p:cNvPr>
          <p:cNvSpPr/>
          <p:nvPr/>
        </p:nvSpPr>
        <p:spPr>
          <a:xfrm flipH="1">
            <a:off x="9452610" y="3084390"/>
            <a:ext cx="217170" cy="20688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FE10F097-09E8-404B-BA29-433615551A86}"/>
                  </a:ext>
                </a:extLst>
              </p:cNvPr>
              <p:cNvSpPr txBox="1"/>
              <p:nvPr/>
            </p:nvSpPr>
            <p:spPr>
              <a:xfrm>
                <a:off x="8339787" y="3841806"/>
                <a:ext cx="2596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FE10F097-09E8-404B-BA29-433615551A86}"/>
                  </a:ext>
                </a:extLst>
              </p:cNvPr>
              <p:cNvSpPr txBox="1">
                <a:spLocks noRot="1" noChangeAspect="1" noMove="1" noResize="1" noEditPoints="1" noAdjustHandles="1" noChangeArrowheads="1" noChangeShapeType="1" noTextEdit="1"/>
              </p:cNvSpPr>
              <p:nvPr/>
            </p:nvSpPr>
            <p:spPr>
              <a:xfrm>
                <a:off x="8339787" y="3841806"/>
                <a:ext cx="259686" cy="276999"/>
              </a:xfrm>
              <a:prstGeom prst="rect">
                <a:avLst/>
              </a:prstGeom>
              <a:blipFill>
                <a:blip r:embed="rId2"/>
                <a:stretch>
                  <a:fillRect l="-9524" r="-95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8DDD9B3-5477-8C45-8956-97EB6F7E6E25}"/>
                  </a:ext>
                </a:extLst>
              </p:cNvPr>
              <p:cNvSpPr txBox="1"/>
              <p:nvPr/>
            </p:nvSpPr>
            <p:spPr>
              <a:xfrm>
                <a:off x="9758362" y="3841805"/>
                <a:ext cx="259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98DDD9B3-5477-8C45-8956-97EB6F7E6E25}"/>
                  </a:ext>
                </a:extLst>
              </p:cNvPr>
              <p:cNvSpPr txBox="1">
                <a:spLocks noRot="1" noChangeAspect="1" noMove="1" noResize="1" noEditPoints="1" noAdjustHandles="1" noChangeArrowheads="1" noChangeShapeType="1" noTextEdit="1"/>
              </p:cNvSpPr>
              <p:nvPr/>
            </p:nvSpPr>
            <p:spPr>
              <a:xfrm>
                <a:off x="9758362" y="3841805"/>
                <a:ext cx="259686" cy="276999"/>
              </a:xfrm>
              <a:prstGeom prst="rect">
                <a:avLst/>
              </a:prstGeom>
              <a:blipFill>
                <a:blip r:embed="rId3"/>
                <a:stretch>
                  <a:fillRect l="-9524" r="-9524"/>
                </a:stretch>
              </a:blipFill>
            </p:spPr>
            <p:txBody>
              <a:bodyPr/>
              <a:lstStyle/>
              <a:p>
                <a:r>
                  <a:rPr lang="ja-JP" altLang="en-US">
                    <a:noFill/>
                  </a:rPr>
                  <a:t> </a:t>
                </a:r>
              </a:p>
            </p:txBody>
          </p:sp>
        </mc:Fallback>
      </mc:AlternateContent>
      <p:sp>
        <p:nvSpPr>
          <p:cNvPr id="29" name="直方体 28">
            <a:extLst>
              <a:ext uri="{FF2B5EF4-FFF2-40B4-BE49-F238E27FC236}">
                <a16:creationId xmlns:a16="http://schemas.microsoft.com/office/drawing/2014/main" id="{21AF90C1-7EFB-DD47-A504-ABC431713357}"/>
              </a:ext>
            </a:extLst>
          </p:cNvPr>
          <p:cNvSpPr/>
          <p:nvPr/>
        </p:nvSpPr>
        <p:spPr>
          <a:xfrm flipH="1">
            <a:off x="10298429" y="2558610"/>
            <a:ext cx="182880" cy="28966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C0C0443-A3D0-3B41-9B97-6A15287EC8DE}"/>
              </a:ext>
            </a:extLst>
          </p:cNvPr>
          <p:cNvSpPr txBox="1"/>
          <p:nvPr/>
        </p:nvSpPr>
        <p:spPr>
          <a:xfrm>
            <a:off x="8532232" y="2031120"/>
            <a:ext cx="1338828" cy="369332"/>
          </a:xfrm>
          <a:prstGeom prst="rect">
            <a:avLst/>
          </a:prstGeom>
          <a:noFill/>
        </p:spPr>
        <p:txBody>
          <a:bodyPr wrap="none" rtlCol="0">
            <a:spAutoFit/>
          </a:bodyPr>
          <a:lstStyle/>
          <a:p>
            <a:r>
              <a:rPr kumimoji="1" lang="ja-JP" altLang="en-US"/>
              <a:t>畳み込み層</a:t>
            </a:r>
          </a:p>
        </p:txBody>
      </p:sp>
      <p:sp>
        <p:nvSpPr>
          <p:cNvPr id="32" name="テキスト ボックス 31">
            <a:extLst>
              <a:ext uri="{FF2B5EF4-FFF2-40B4-BE49-F238E27FC236}">
                <a16:creationId xmlns:a16="http://schemas.microsoft.com/office/drawing/2014/main" id="{237D69D1-FBD3-0B43-B64F-6CD0BA271672}"/>
              </a:ext>
            </a:extLst>
          </p:cNvPr>
          <p:cNvSpPr txBox="1"/>
          <p:nvPr/>
        </p:nvSpPr>
        <p:spPr>
          <a:xfrm>
            <a:off x="9835871" y="2031120"/>
            <a:ext cx="1107996" cy="369332"/>
          </a:xfrm>
          <a:prstGeom prst="rect">
            <a:avLst/>
          </a:prstGeom>
          <a:noFill/>
        </p:spPr>
        <p:txBody>
          <a:bodyPr wrap="none" rtlCol="0">
            <a:spAutoFit/>
          </a:bodyPr>
          <a:lstStyle/>
          <a:p>
            <a:r>
              <a:rPr kumimoji="1" lang="ja-JP" altLang="en-US"/>
              <a:t>全結合層</a:t>
            </a:r>
          </a:p>
        </p:txBody>
      </p:sp>
      <p:cxnSp>
        <p:nvCxnSpPr>
          <p:cNvPr id="33" name="直線コネクタ 32">
            <a:extLst>
              <a:ext uri="{FF2B5EF4-FFF2-40B4-BE49-F238E27FC236}">
                <a16:creationId xmlns:a16="http://schemas.microsoft.com/office/drawing/2014/main" id="{DF0976C7-64D6-CE4D-9AFC-4513566EE89F}"/>
              </a:ext>
            </a:extLst>
          </p:cNvPr>
          <p:cNvCxnSpPr>
            <a:cxnSpLocks/>
          </p:cNvCxnSpPr>
          <p:nvPr/>
        </p:nvCxnSpPr>
        <p:spPr>
          <a:xfrm>
            <a:off x="7760970" y="2031120"/>
            <a:ext cx="3486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5B8B1DE-42BB-6C4D-A339-F18E1EF5DFA5}"/>
              </a:ext>
            </a:extLst>
          </p:cNvPr>
          <p:cNvCxnSpPr>
            <a:cxnSpLocks/>
          </p:cNvCxnSpPr>
          <p:nvPr/>
        </p:nvCxnSpPr>
        <p:spPr>
          <a:xfrm>
            <a:off x="11247120" y="2031120"/>
            <a:ext cx="0" cy="3744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162DBE3-55B0-C14F-8B7A-2CD1F9D41878}"/>
              </a:ext>
            </a:extLst>
          </p:cNvPr>
          <p:cNvCxnSpPr>
            <a:cxnSpLocks/>
          </p:cNvCxnSpPr>
          <p:nvPr/>
        </p:nvCxnSpPr>
        <p:spPr>
          <a:xfrm flipH="1">
            <a:off x="7760970" y="5763811"/>
            <a:ext cx="3486150"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83A932F-FF55-764D-BAC3-2F28D97A54ED}"/>
              </a:ext>
            </a:extLst>
          </p:cNvPr>
          <p:cNvCxnSpPr>
            <a:cxnSpLocks/>
          </p:cNvCxnSpPr>
          <p:nvPr/>
        </p:nvCxnSpPr>
        <p:spPr>
          <a:xfrm flipV="1">
            <a:off x="7760970" y="2031120"/>
            <a:ext cx="0" cy="377841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コンテンツ プレースホルダー 37">
                <a:extLst>
                  <a:ext uri="{FF2B5EF4-FFF2-40B4-BE49-F238E27FC236}">
                    <a16:creationId xmlns:a16="http://schemas.microsoft.com/office/drawing/2014/main" id="{003A7B02-2718-3345-A61A-18F42DD004C8}"/>
                  </a:ext>
                </a:extLst>
              </p:cNvPr>
              <p:cNvSpPr txBox="1">
                <a:spLocks/>
              </p:cNvSpPr>
              <p:nvPr/>
            </p:nvSpPr>
            <p:spPr>
              <a:xfrm>
                <a:off x="10481309" y="3854146"/>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37" name="コンテンツ プレースホルダー 37">
                <a:extLst>
                  <a:ext uri="{FF2B5EF4-FFF2-40B4-BE49-F238E27FC236}">
                    <a16:creationId xmlns:a16="http://schemas.microsoft.com/office/drawing/2014/main" id="{003A7B02-2718-3345-A61A-18F42DD004C8}"/>
                  </a:ext>
                </a:extLst>
              </p:cNvPr>
              <p:cNvSpPr txBox="1">
                <a:spLocks noRot="1" noChangeAspect="1" noMove="1" noResize="1" noEditPoints="1" noAdjustHandles="1" noChangeArrowheads="1" noChangeShapeType="1" noTextEdit="1"/>
              </p:cNvSpPr>
              <p:nvPr/>
            </p:nvSpPr>
            <p:spPr>
              <a:xfrm>
                <a:off x="10481309" y="3854146"/>
                <a:ext cx="348962" cy="249299"/>
              </a:xfrm>
              <a:prstGeom prst="rect">
                <a:avLst/>
              </a:prstGeom>
              <a:blipFill>
                <a:blip r:embed="rId4"/>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35046040-AAAC-AA4C-875C-90C7911B8F7C}"/>
              </a:ext>
            </a:extLst>
          </p:cNvPr>
          <p:cNvSpPr txBox="1"/>
          <p:nvPr/>
        </p:nvSpPr>
        <p:spPr>
          <a:xfrm>
            <a:off x="8532232" y="5929489"/>
            <a:ext cx="2201244" cy="369332"/>
          </a:xfrm>
          <a:prstGeom prst="rect">
            <a:avLst/>
          </a:prstGeom>
          <a:noFill/>
        </p:spPr>
        <p:txBody>
          <a:bodyPr wrap="none" rtlCol="0">
            <a:spAutoFit/>
          </a:bodyPr>
          <a:lstStyle/>
          <a:p>
            <a:r>
              <a:rPr lang="en-US" altLang="ja-JP" dirty="0"/>
              <a:t>CNN</a:t>
            </a:r>
            <a:r>
              <a:rPr lang="ja-JP" altLang="en-US"/>
              <a:t>モデル</a:t>
            </a:r>
            <a:r>
              <a:rPr lang="en-US" altLang="ja-JP" dirty="0"/>
              <a:t>2</a:t>
            </a:r>
            <a:r>
              <a:rPr lang="ja-JP" altLang="en-US"/>
              <a:t>の構造</a:t>
            </a:r>
            <a:endParaRPr kumimoji="1" lang="ja-JP" altLang="en-US"/>
          </a:p>
        </p:txBody>
      </p:sp>
      <p:sp>
        <p:nvSpPr>
          <p:cNvPr id="39" name="直方体 38">
            <a:extLst>
              <a:ext uri="{FF2B5EF4-FFF2-40B4-BE49-F238E27FC236}">
                <a16:creationId xmlns:a16="http://schemas.microsoft.com/office/drawing/2014/main" id="{5D73D51F-F6A1-574B-87C8-BBD51BB4A480}"/>
              </a:ext>
            </a:extLst>
          </p:cNvPr>
          <p:cNvSpPr/>
          <p:nvPr/>
        </p:nvSpPr>
        <p:spPr>
          <a:xfrm flipH="1">
            <a:off x="2065076" y="2898453"/>
            <a:ext cx="217170" cy="22974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E33F3FE3-1EAC-754A-AB5B-A68752053721}"/>
                  </a:ext>
                </a:extLst>
              </p:cNvPr>
              <p:cNvSpPr txBox="1"/>
              <p:nvPr/>
            </p:nvSpPr>
            <p:spPr>
              <a:xfrm>
                <a:off x="1530985" y="3804464"/>
                <a:ext cx="2596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45" name="テキスト ボックス 44">
                <a:extLst>
                  <a:ext uri="{FF2B5EF4-FFF2-40B4-BE49-F238E27FC236}">
                    <a16:creationId xmlns:a16="http://schemas.microsoft.com/office/drawing/2014/main" id="{E33F3FE3-1EAC-754A-AB5B-A68752053721}"/>
                  </a:ext>
                </a:extLst>
              </p:cNvPr>
              <p:cNvSpPr txBox="1">
                <a:spLocks noRot="1" noChangeAspect="1" noMove="1" noResize="1" noEditPoints="1" noAdjustHandles="1" noChangeArrowheads="1" noChangeShapeType="1" noTextEdit="1"/>
              </p:cNvSpPr>
              <p:nvPr/>
            </p:nvSpPr>
            <p:spPr>
              <a:xfrm>
                <a:off x="1530985" y="3804464"/>
                <a:ext cx="259686" cy="276999"/>
              </a:xfrm>
              <a:prstGeom prst="rect">
                <a:avLst/>
              </a:prstGeom>
              <a:blipFill>
                <a:blip r:embed="rId5"/>
                <a:stretch>
                  <a:fillRect l="-9524" r="-9524"/>
                </a:stretch>
              </a:blipFill>
            </p:spPr>
            <p:txBody>
              <a:bodyPr/>
              <a:lstStyle/>
              <a:p>
                <a:r>
                  <a:rPr lang="ja-JP" altLang="en-US">
                    <a:noFill/>
                  </a:rPr>
                  <a:t> </a:t>
                </a:r>
              </a:p>
            </p:txBody>
          </p:sp>
        </mc:Fallback>
      </mc:AlternateContent>
      <p:sp>
        <p:nvSpPr>
          <p:cNvPr id="47" name="直方体 46">
            <a:extLst>
              <a:ext uri="{FF2B5EF4-FFF2-40B4-BE49-F238E27FC236}">
                <a16:creationId xmlns:a16="http://schemas.microsoft.com/office/drawing/2014/main" id="{0A6444D1-1976-8745-B2E9-16575D60DA5D}"/>
              </a:ext>
            </a:extLst>
          </p:cNvPr>
          <p:cNvSpPr/>
          <p:nvPr/>
        </p:nvSpPr>
        <p:spPr>
          <a:xfrm flipH="1">
            <a:off x="2878295" y="2567839"/>
            <a:ext cx="182880" cy="28966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1E2D173C-DF65-EF4D-A3BC-4B5B4A75874F}"/>
              </a:ext>
            </a:extLst>
          </p:cNvPr>
          <p:cNvSpPr txBox="1"/>
          <p:nvPr/>
        </p:nvSpPr>
        <p:spPr>
          <a:xfrm>
            <a:off x="1385350" y="2032830"/>
            <a:ext cx="1338828" cy="369332"/>
          </a:xfrm>
          <a:prstGeom prst="rect">
            <a:avLst/>
          </a:prstGeom>
          <a:noFill/>
        </p:spPr>
        <p:txBody>
          <a:bodyPr wrap="none" rtlCol="0">
            <a:spAutoFit/>
          </a:bodyPr>
          <a:lstStyle/>
          <a:p>
            <a:r>
              <a:rPr kumimoji="1" lang="ja-JP" altLang="en-US"/>
              <a:t>畳み込み層</a:t>
            </a:r>
          </a:p>
        </p:txBody>
      </p:sp>
      <p:sp>
        <p:nvSpPr>
          <p:cNvPr id="50" name="テキスト ボックス 49">
            <a:extLst>
              <a:ext uri="{FF2B5EF4-FFF2-40B4-BE49-F238E27FC236}">
                <a16:creationId xmlns:a16="http://schemas.microsoft.com/office/drawing/2014/main" id="{DEA455FC-502A-C44A-B577-2B74F123C522}"/>
              </a:ext>
            </a:extLst>
          </p:cNvPr>
          <p:cNvSpPr txBox="1"/>
          <p:nvPr/>
        </p:nvSpPr>
        <p:spPr>
          <a:xfrm>
            <a:off x="2688989" y="2032830"/>
            <a:ext cx="1107996" cy="369332"/>
          </a:xfrm>
          <a:prstGeom prst="rect">
            <a:avLst/>
          </a:prstGeom>
          <a:noFill/>
        </p:spPr>
        <p:txBody>
          <a:bodyPr wrap="none" rtlCol="0">
            <a:spAutoFit/>
          </a:bodyPr>
          <a:lstStyle/>
          <a:p>
            <a:r>
              <a:rPr kumimoji="1" lang="ja-JP" altLang="en-US"/>
              <a:t>全結合層</a:t>
            </a:r>
          </a:p>
        </p:txBody>
      </p:sp>
      <p:cxnSp>
        <p:nvCxnSpPr>
          <p:cNvPr id="51" name="直線コネクタ 50">
            <a:extLst>
              <a:ext uri="{FF2B5EF4-FFF2-40B4-BE49-F238E27FC236}">
                <a16:creationId xmlns:a16="http://schemas.microsoft.com/office/drawing/2014/main" id="{63402EED-E906-954D-8A61-D88F54335521}"/>
              </a:ext>
            </a:extLst>
          </p:cNvPr>
          <p:cNvCxnSpPr>
            <a:cxnSpLocks/>
          </p:cNvCxnSpPr>
          <p:nvPr/>
        </p:nvCxnSpPr>
        <p:spPr>
          <a:xfrm>
            <a:off x="808398" y="2032830"/>
            <a:ext cx="3291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623F112-3DBC-C440-969E-8EEBAD2E62F5}"/>
              </a:ext>
            </a:extLst>
          </p:cNvPr>
          <p:cNvCxnSpPr>
            <a:cxnSpLocks/>
          </p:cNvCxnSpPr>
          <p:nvPr/>
        </p:nvCxnSpPr>
        <p:spPr>
          <a:xfrm>
            <a:off x="4100238" y="2032830"/>
            <a:ext cx="0" cy="3744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BF3A59D6-B464-5A49-B081-AF77F0D78936}"/>
              </a:ext>
            </a:extLst>
          </p:cNvPr>
          <p:cNvCxnSpPr/>
          <p:nvPr/>
        </p:nvCxnSpPr>
        <p:spPr>
          <a:xfrm flipH="1">
            <a:off x="808398" y="5765521"/>
            <a:ext cx="3291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624890B-6E5C-8841-9B70-EC07FCC52FA0}"/>
              </a:ext>
            </a:extLst>
          </p:cNvPr>
          <p:cNvCxnSpPr>
            <a:cxnSpLocks/>
          </p:cNvCxnSpPr>
          <p:nvPr/>
        </p:nvCxnSpPr>
        <p:spPr>
          <a:xfrm flipV="1">
            <a:off x="808398" y="2032830"/>
            <a:ext cx="0" cy="377841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コンテンツ プレースホルダー 37">
                <a:extLst>
                  <a:ext uri="{FF2B5EF4-FFF2-40B4-BE49-F238E27FC236}">
                    <a16:creationId xmlns:a16="http://schemas.microsoft.com/office/drawing/2014/main" id="{F2D632B9-8D2C-D542-80A6-285F1CD3C8C6}"/>
                  </a:ext>
                </a:extLst>
              </p:cNvPr>
              <p:cNvSpPr txBox="1">
                <a:spLocks/>
              </p:cNvSpPr>
              <p:nvPr/>
            </p:nvSpPr>
            <p:spPr>
              <a:xfrm>
                <a:off x="3208516" y="3854146"/>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55" name="コンテンツ プレースホルダー 37">
                <a:extLst>
                  <a:ext uri="{FF2B5EF4-FFF2-40B4-BE49-F238E27FC236}">
                    <a16:creationId xmlns:a16="http://schemas.microsoft.com/office/drawing/2014/main" id="{F2D632B9-8D2C-D542-80A6-285F1CD3C8C6}"/>
                  </a:ext>
                </a:extLst>
              </p:cNvPr>
              <p:cNvSpPr txBox="1">
                <a:spLocks noRot="1" noChangeAspect="1" noMove="1" noResize="1" noEditPoints="1" noAdjustHandles="1" noChangeArrowheads="1" noChangeShapeType="1" noTextEdit="1"/>
              </p:cNvSpPr>
              <p:nvPr/>
            </p:nvSpPr>
            <p:spPr>
              <a:xfrm>
                <a:off x="3208516" y="3854146"/>
                <a:ext cx="348962" cy="249299"/>
              </a:xfrm>
              <a:prstGeom prst="rect">
                <a:avLst/>
              </a:prstGeom>
              <a:blipFill>
                <a:blip r:embed="rId6"/>
                <a:stretch>
                  <a:fillRect/>
                </a:stretch>
              </a:blipFill>
            </p:spPr>
            <p:txBody>
              <a:bodyPr/>
              <a:lstStyle/>
              <a:p>
                <a:r>
                  <a:rPr lang="ja-JP" altLang="en-US">
                    <a:noFill/>
                  </a:rPr>
                  <a:t> </a:t>
                </a:r>
              </a:p>
            </p:txBody>
          </p:sp>
        </mc:Fallback>
      </mc:AlternateContent>
      <p:sp>
        <p:nvSpPr>
          <p:cNvPr id="56" name="テキスト ボックス 55">
            <a:extLst>
              <a:ext uri="{FF2B5EF4-FFF2-40B4-BE49-F238E27FC236}">
                <a16:creationId xmlns:a16="http://schemas.microsoft.com/office/drawing/2014/main" id="{142BFA09-275B-3543-9F20-AA0372513CCC}"/>
              </a:ext>
            </a:extLst>
          </p:cNvPr>
          <p:cNvSpPr txBox="1"/>
          <p:nvPr/>
        </p:nvSpPr>
        <p:spPr>
          <a:xfrm>
            <a:off x="1385350" y="5931199"/>
            <a:ext cx="2201244" cy="369332"/>
          </a:xfrm>
          <a:prstGeom prst="rect">
            <a:avLst/>
          </a:prstGeom>
          <a:noFill/>
        </p:spPr>
        <p:txBody>
          <a:bodyPr wrap="none" rtlCol="0">
            <a:spAutoFit/>
          </a:bodyPr>
          <a:lstStyle/>
          <a:p>
            <a:r>
              <a:rPr lang="en-US" altLang="ja-JP" dirty="0"/>
              <a:t>CNN</a:t>
            </a:r>
            <a:r>
              <a:rPr lang="ja-JP" altLang="en-US"/>
              <a:t>モデル</a:t>
            </a:r>
            <a:r>
              <a:rPr lang="en-US" altLang="ja-JP" dirty="0"/>
              <a:t>1</a:t>
            </a:r>
            <a:r>
              <a:rPr lang="ja-JP" altLang="en-US"/>
              <a:t>の構造</a:t>
            </a:r>
            <a:endParaRPr kumimoji="1" lang="ja-JP" altLang="en-US"/>
          </a:p>
        </p:txBody>
      </p:sp>
      <p:sp>
        <p:nvSpPr>
          <p:cNvPr id="61" name="右矢印 60">
            <a:extLst>
              <a:ext uri="{FF2B5EF4-FFF2-40B4-BE49-F238E27FC236}">
                <a16:creationId xmlns:a16="http://schemas.microsoft.com/office/drawing/2014/main" id="{DD20A2A8-2C05-BC4F-A34C-E5FB721FBBA8}"/>
              </a:ext>
            </a:extLst>
          </p:cNvPr>
          <p:cNvSpPr/>
          <p:nvPr/>
        </p:nvSpPr>
        <p:spPr>
          <a:xfrm>
            <a:off x="4972051" y="3084390"/>
            <a:ext cx="2045970" cy="468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715CE8BD-A45E-B347-9262-0D5EB8DAF6B1}"/>
              </a:ext>
            </a:extLst>
          </p:cNvPr>
          <p:cNvSpPr txBox="1"/>
          <p:nvPr/>
        </p:nvSpPr>
        <p:spPr>
          <a:xfrm>
            <a:off x="4251855" y="4300391"/>
            <a:ext cx="3416320" cy="646331"/>
          </a:xfrm>
          <a:prstGeom prst="rect">
            <a:avLst/>
          </a:prstGeom>
          <a:noFill/>
        </p:spPr>
        <p:txBody>
          <a:bodyPr wrap="none" rtlCol="0">
            <a:spAutoFit/>
          </a:bodyPr>
          <a:lstStyle/>
          <a:p>
            <a:pPr algn="ctr"/>
            <a:r>
              <a:rPr kumimoji="1" lang="ja-JP" altLang="en-US"/>
              <a:t>特徴量の抽出を強化するために</a:t>
            </a:r>
            <a:endParaRPr kumimoji="1" lang="en-US" altLang="ja-JP" dirty="0"/>
          </a:p>
          <a:p>
            <a:pPr algn="ctr"/>
            <a:r>
              <a:rPr lang="ja-JP" altLang="en-US"/>
              <a:t>畳み込み層を増やす</a:t>
            </a:r>
            <a:endParaRPr kumimoji="1" lang="ja-JP" altLang="en-US"/>
          </a:p>
        </p:txBody>
      </p:sp>
      <mc:AlternateContent xmlns:mc="http://schemas.openxmlformats.org/markup-compatibility/2006" xmlns:a14="http://schemas.microsoft.com/office/drawing/2010/main">
        <mc:Choice Requires="a14">
          <p:sp>
            <p:nvSpPr>
              <p:cNvPr id="63" name="コンテンツ プレースホルダー 37">
                <a:extLst>
                  <a:ext uri="{FF2B5EF4-FFF2-40B4-BE49-F238E27FC236}">
                    <a16:creationId xmlns:a16="http://schemas.microsoft.com/office/drawing/2014/main" id="{335BED54-9393-9244-BF3D-B8509186D527}"/>
                  </a:ext>
                </a:extLst>
              </p:cNvPr>
              <p:cNvSpPr txBox="1">
                <a:spLocks/>
              </p:cNvSpPr>
              <p:nvPr/>
            </p:nvSpPr>
            <p:spPr>
              <a:xfrm>
                <a:off x="2513702" y="3854146"/>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63" name="コンテンツ プレースホルダー 37">
                <a:extLst>
                  <a:ext uri="{FF2B5EF4-FFF2-40B4-BE49-F238E27FC236}">
                    <a16:creationId xmlns:a16="http://schemas.microsoft.com/office/drawing/2014/main" id="{335BED54-9393-9244-BF3D-B8509186D527}"/>
                  </a:ext>
                </a:extLst>
              </p:cNvPr>
              <p:cNvSpPr txBox="1">
                <a:spLocks noRot="1" noChangeAspect="1" noMove="1" noResize="1" noEditPoints="1" noAdjustHandles="1" noChangeArrowheads="1" noChangeShapeType="1" noTextEdit="1"/>
              </p:cNvSpPr>
              <p:nvPr/>
            </p:nvSpPr>
            <p:spPr>
              <a:xfrm>
                <a:off x="2513702" y="3854146"/>
                <a:ext cx="348962" cy="249299"/>
              </a:xfrm>
              <a:prstGeom prst="rect">
                <a:avLst/>
              </a:prstGeom>
              <a:blipFill>
                <a:blip r:embed="rId6"/>
                <a:stretch>
                  <a:fillRect/>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3D52F6BA-E7A5-3547-B67B-C399BA2C3C97}"/>
              </a:ext>
            </a:extLst>
          </p:cNvPr>
          <p:cNvSpPr txBox="1"/>
          <p:nvPr/>
        </p:nvSpPr>
        <p:spPr>
          <a:xfrm>
            <a:off x="3528276" y="3780279"/>
            <a:ext cx="646331" cy="369332"/>
          </a:xfrm>
          <a:prstGeom prst="rect">
            <a:avLst/>
          </a:prstGeom>
          <a:noFill/>
        </p:spPr>
        <p:txBody>
          <a:bodyPr wrap="none" rtlCol="0">
            <a:spAutoFit/>
          </a:bodyPr>
          <a:lstStyle/>
          <a:p>
            <a:r>
              <a:rPr kumimoji="1" lang="ja-JP" altLang="en-US"/>
              <a:t>出力</a:t>
            </a:r>
          </a:p>
        </p:txBody>
      </p:sp>
      <p:sp>
        <p:nvSpPr>
          <p:cNvPr id="65" name="テキスト ボックス 64">
            <a:extLst>
              <a:ext uri="{FF2B5EF4-FFF2-40B4-BE49-F238E27FC236}">
                <a16:creationId xmlns:a16="http://schemas.microsoft.com/office/drawing/2014/main" id="{9059CFD9-5A1F-BF4E-802F-A8270836148F}"/>
              </a:ext>
            </a:extLst>
          </p:cNvPr>
          <p:cNvSpPr txBox="1"/>
          <p:nvPr/>
        </p:nvSpPr>
        <p:spPr>
          <a:xfrm>
            <a:off x="10706154" y="3780279"/>
            <a:ext cx="646331" cy="369332"/>
          </a:xfrm>
          <a:prstGeom prst="rect">
            <a:avLst/>
          </a:prstGeom>
          <a:noFill/>
        </p:spPr>
        <p:txBody>
          <a:bodyPr wrap="none" rtlCol="0">
            <a:spAutoFit/>
          </a:bodyPr>
          <a:lstStyle/>
          <a:p>
            <a:r>
              <a:rPr kumimoji="1" lang="ja-JP" altLang="en-US"/>
              <a:t>出力</a:t>
            </a:r>
          </a:p>
        </p:txBody>
      </p:sp>
      <p:sp>
        <p:nvSpPr>
          <p:cNvPr id="66" name="テキスト ボックス 65">
            <a:extLst>
              <a:ext uri="{FF2B5EF4-FFF2-40B4-BE49-F238E27FC236}">
                <a16:creationId xmlns:a16="http://schemas.microsoft.com/office/drawing/2014/main" id="{36EE4156-2352-1A4A-A40A-0F695951E010}"/>
              </a:ext>
            </a:extLst>
          </p:cNvPr>
          <p:cNvSpPr txBox="1"/>
          <p:nvPr/>
        </p:nvSpPr>
        <p:spPr>
          <a:xfrm>
            <a:off x="853490" y="3791308"/>
            <a:ext cx="646331" cy="369332"/>
          </a:xfrm>
          <a:prstGeom prst="rect">
            <a:avLst/>
          </a:prstGeom>
          <a:noFill/>
        </p:spPr>
        <p:txBody>
          <a:bodyPr wrap="none" rtlCol="0">
            <a:spAutoFit/>
          </a:bodyPr>
          <a:lstStyle/>
          <a:p>
            <a:r>
              <a:rPr kumimoji="1" lang="ja-JP" altLang="en-US"/>
              <a:t>入力</a:t>
            </a:r>
          </a:p>
        </p:txBody>
      </p:sp>
      <p:sp>
        <p:nvSpPr>
          <p:cNvPr id="69" name="テキスト ボックス 68">
            <a:extLst>
              <a:ext uri="{FF2B5EF4-FFF2-40B4-BE49-F238E27FC236}">
                <a16:creationId xmlns:a16="http://schemas.microsoft.com/office/drawing/2014/main" id="{6480564A-C50E-214D-9D58-584EC85B95E0}"/>
              </a:ext>
            </a:extLst>
          </p:cNvPr>
          <p:cNvSpPr txBox="1"/>
          <p:nvPr/>
        </p:nvSpPr>
        <p:spPr>
          <a:xfrm>
            <a:off x="7747126" y="3841805"/>
            <a:ext cx="646331" cy="369332"/>
          </a:xfrm>
          <a:prstGeom prst="rect">
            <a:avLst/>
          </a:prstGeom>
          <a:noFill/>
        </p:spPr>
        <p:txBody>
          <a:bodyPr wrap="none" rtlCol="0">
            <a:spAutoFit/>
          </a:bodyPr>
          <a:lstStyle/>
          <a:p>
            <a:r>
              <a:rPr kumimoji="1" lang="ja-JP" altLang="en-US"/>
              <a:t>入力</a:t>
            </a:r>
          </a:p>
        </p:txBody>
      </p:sp>
    </p:spTree>
    <p:extLst>
      <p:ext uri="{BB962C8B-B14F-4D97-AF65-F5344CB8AC3E}">
        <p14:creationId xmlns:p14="http://schemas.microsoft.com/office/powerpoint/2010/main" val="326510234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C590-2B1D-5949-9397-BFA364CBF37A}"/>
              </a:ext>
            </a:extLst>
          </p:cNvPr>
          <p:cNvSpPr>
            <a:spLocks noGrp="1"/>
          </p:cNvSpPr>
          <p:nvPr>
            <p:ph type="title"/>
          </p:nvPr>
        </p:nvSpPr>
        <p:spPr/>
        <p:txBody>
          <a:bodyPr/>
          <a:lstStyle/>
          <a:p>
            <a:r>
              <a:rPr kumimoji="1" lang="en-US" altLang="ja-JP" dirty="0"/>
              <a:t>3-2. CNN</a:t>
            </a:r>
            <a:r>
              <a:rPr kumimoji="1" lang="ja-JP" altLang="en-US"/>
              <a:t>モデル</a:t>
            </a:r>
            <a:r>
              <a:rPr kumimoji="1" lang="en-US" altLang="ja-JP" dirty="0"/>
              <a:t>2</a:t>
            </a:r>
            <a:r>
              <a:rPr kumimoji="1" lang="ja-JP" altLang="en-US"/>
              <a:t>の計算結果と評価</a:t>
            </a:r>
          </a:p>
        </p:txBody>
      </p:sp>
      <p:sp>
        <p:nvSpPr>
          <p:cNvPr id="3" name="コンテンツ プレースホルダー 2">
            <a:extLst>
              <a:ext uri="{FF2B5EF4-FFF2-40B4-BE49-F238E27FC236}">
                <a16:creationId xmlns:a16="http://schemas.microsoft.com/office/drawing/2014/main" id="{FBDB6FE6-F46C-5B4C-9659-6EBB58F63069}"/>
              </a:ext>
            </a:extLst>
          </p:cNvPr>
          <p:cNvSpPr>
            <a:spLocks noGrp="1"/>
          </p:cNvSpPr>
          <p:nvPr>
            <p:ph idx="1"/>
          </p:nvPr>
        </p:nvSpPr>
        <p:spPr>
          <a:xfrm>
            <a:off x="6096000" y="1472223"/>
            <a:ext cx="5832231" cy="436929"/>
          </a:xfrm>
        </p:spPr>
        <p:txBody>
          <a:bodyPr>
            <a:normAutofit fontScale="85000" lnSpcReduction="10000"/>
          </a:bodyPr>
          <a:lstStyle/>
          <a:p>
            <a:pPr marL="0" indent="0">
              <a:buNone/>
            </a:pPr>
            <a:r>
              <a:rPr lang="ja-JP" altLang="en-US"/>
              <a:t>畳み込み</a:t>
            </a:r>
            <a:r>
              <a:rPr lang="en-US" altLang="ja-JP" dirty="0"/>
              <a:t>3</a:t>
            </a:r>
            <a:r>
              <a:rPr lang="ja-JP" altLang="en-US"/>
              <a:t>層と、全結合</a:t>
            </a:r>
            <a:r>
              <a:rPr lang="en-US" altLang="ja-JP" dirty="0"/>
              <a:t>1</a:t>
            </a:r>
            <a:r>
              <a:rPr lang="ja-JP" altLang="en-US"/>
              <a:t>層よるモデル</a:t>
            </a:r>
            <a:endParaRPr kumimoji="1" lang="ja-JP" altLang="en-US"/>
          </a:p>
        </p:txBody>
      </p:sp>
      <p:pic>
        <p:nvPicPr>
          <p:cNvPr id="5" name="図 4">
            <a:extLst>
              <a:ext uri="{FF2B5EF4-FFF2-40B4-BE49-F238E27FC236}">
                <a16:creationId xmlns:a16="http://schemas.microsoft.com/office/drawing/2014/main" id="{1A7AF15C-039A-5E44-934D-770C3809011C}"/>
              </a:ext>
            </a:extLst>
          </p:cNvPr>
          <p:cNvPicPr>
            <a:picLocks noChangeAspect="1"/>
          </p:cNvPicPr>
          <p:nvPr/>
        </p:nvPicPr>
        <p:blipFill>
          <a:blip r:embed="rId3"/>
          <a:stretch>
            <a:fillRect/>
          </a:stretch>
        </p:blipFill>
        <p:spPr>
          <a:xfrm>
            <a:off x="635787" y="1266092"/>
            <a:ext cx="4707194" cy="5591908"/>
          </a:xfrm>
          <a:prstGeom prst="rect">
            <a:avLst/>
          </a:prstGeom>
        </p:spPr>
      </p:pic>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E847E305-6DAA-DD4B-9AC4-0F3FB513194D}"/>
                  </a:ext>
                </a:extLst>
              </p:cNvPr>
              <p:cNvGraphicFramePr>
                <a:graphicFrameLocks noGrp="1"/>
              </p:cNvGraphicFramePr>
              <p:nvPr>
                <p:extLst>
                  <p:ext uri="{D42A27DB-BD31-4B8C-83A1-F6EECF244321}">
                    <p14:modId xmlns:p14="http://schemas.microsoft.com/office/powerpoint/2010/main" val="2331876971"/>
                  </p:ext>
                </p:extLst>
              </p:nvPr>
            </p:nvGraphicFramePr>
            <p:xfrm>
              <a:off x="5724494" y="1921510"/>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3192757629"/>
                        </a:ext>
                      </a:extLst>
                    </a:gridCol>
                    <a:gridCol w="2123056">
                      <a:extLst>
                        <a:ext uri="{9D8B030D-6E8A-4147-A177-3AD203B41FA5}">
                          <a16:colId xmlns:a16="http://schemas.microsoft.com/office/drawing/2014/main" val="363163929"/>
                        </a:ext>
                      </a:extLst>
                    </a:gridCol>
                    <a:gridCol w="2038514">
                      <a:extLst>
                        <a:ext uri="{9D8B030D-6E8A-4147-A177-3AD203B41FA5}">
                          <a16:colId xmlns:a16="http://schemas.microsoft.com/office/drawing/2014/main" val="3020363048"/>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2333717002"/>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kumimoji="1" lang="en-US" altLang="ja-JP" sz="2400" dirty="0"/>
                            <a:t>1.00</a:t>
                          </a:r>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1.55</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−3</m:t>
                                    </m:r>
                                  </m:sup>
                                </m:sSup>
                              </m:oMath>
                            </m:oMathPara>
                          </a14:m>
                          <a:endParaRPr kumimoji="1" lang="ja-JP" altLang="en-US" sz="2400" dirty="0"/>
                        </a:p>
                      </a:txBody>
                      <a:tcPr/>
                    </a:tc>
                    <a:extLst>
                      <a:ext uri="{0D108BD9-81ED-4DB2-BD59-A6C34878D82A}">
                        <a16:rowId xmlns:a16="http://schemas.microsoft.com/office/drawing/2014/main" val="2030458186"/>
                      </a:ext>
                    </a:extLst>
                  </a:tr>
                  <a:tr h="579130">
                    <a:tc>
                      <a:txBody>
                        <a:bodyPr/>
                        <a:lstStyle/>
                        <a:p>
                          <a:pPr algn="ctr"/>
                          <a:r>
                            <a:rPr kumimoji="1" lang="ja-JP" altLang="en-US" sz="2400" dirty="0"/>
                            <a:t>検証データ</a:t>
                          </a:r>
                        </a:p>
                      </a:txBody>
                      <a:tcPr/>
                    </a:tc>
                    <a:tc>
                      <a:txBody>
                        <a:bodyPr/>
                        <a:lstStyle/>
                        <a:p>
                          <a:pPr algn="ctr"/>
                          <a:r>
                            <a:rPr kumimoji="1" lang="en-US" altLang="ja-JP" sz="2400" dirty="0"/>
                            <a:t>0.960</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0.123</a:t>
                          </a:r>
                          <a:endParaRPr kumimoji="1" lang="ja-JP" altLang="en-US" sz="2400" dirty="0"/>
                        </a:p>
                      </a:txBody>
                      <a:tcPr/>
                    </a:tc>
                    <a:extLst>
                      <a:ext uri="{0D108BD9-81ED-4DB2-BD59-A6C34878D82A}">
                        <a16:rowId xmlns:a16="http://schemas.microsoft.com/office/drawing/2014/main" val="2649606614"/>
                      </a:ext>
                    </a:extLst>
                  </a:tr>
                </a:tbl>
              </a:graphicData>
            </a:graphic>
          </p:graphicFrame>
        </mc:Choice>
        <mc:Fallback xmlns="">
          <p:graphicFrame>
            <p:nvGraphicFramePr>
              <p:cNvPr id="6" name="表 5">
                <a:extLst>
                  <a:ext uri="{FF2B5EF4-FFF2-40B4-BE49-F238E27FC236}">
                    <a16:creationId xmlns:a16="http://schemas.microsoft.com/office/drawing/2014/main" id="{E847E305-6DAA-DD4B-9AC4-0F3FB513194D}"/>
                  </a:ext>
                </a:extLst>
              </p:cNvPr>
              <p:cNvGraphicFramePr>
                <a:graphicFrameLocks noGrp="1"/>
              </p:cNvGraphicFramePr>
              <p:nvPr>
                <p:extLst>
                  <p:ext uri="{D42A27DB-BD31-4B8C-83A1-F6EECF244321}">
                    <p14:modId xmlns:p14="http://schemas.microsoft.com/office/powerpoint/2010/main" val="2331876971"/>
                  </p:ext>
                </p:extLst>
              </p:nvPr>
            </p:nvGraphicFramePr>
            <p:xfrm>
              <a:off x="5724494" y="1921510"/>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3192757629"/>
                        </a:ext>
                      </a:extLst>
                    </a:gridCol>
                    <a:gridCol w="2123056">
                      <a:extLst>
                        <a:ext uri="{9D8B030D-6E8A-4147-A177-3AD203B41FA5}">
                          <a16:colId xmlns:a16="http://schemas.microsoft.com/office/drawing/2014/main" val="363163929"/>
                        </a:ext>
                      </a:extLst>
                    </a:gridCol>
                    <a:gridCol w="2038514">
                      <a:extLst>
                        <a:ext uri="{9D8B030D-6E8A-4147-A177-3AD203B41FA5}">
                          <a16:colId xmlns:a16="http://schemas.microsoft.com/office/drawing/2014/main" val="3020363048"/>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2333717002"/>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kumimoji="1" lang="en-US" altLang="ja-JP" sz="2400" dirty="0"/>
                            <a:t>1.00</a:t>
                          </a:r>
                          <a:endParaRPr kumimoji="1" lang="ja-JP" altLang="en-US" sz="2400" dirty="0"/>
                        </a:p>
                      </a:txBody>
                      <a:tcPr/>
                    </a:tc>
                    <a:tc>
                      <a:txBody>
                        <a:bodyPr/>
                        <a:lstStyle/>
                        <a:p>
                          <a:endParaRPr lang="ja-JP"/>
                        </a:p>
                      </a:txBody>
                      <a:tcPr>
                        <a:blipFill>
                          <a:blip r:embed="rId4"/>
                          <a:stretch>
                            <a:fillRect l="-208075" t="-108696" r="-1242" b="-100000"/>
                          </a:stretch>
                        </a:blipFill>
                      </a:tcPr>
                    </a:tc>
                    <a:extLst>
                      <a:ext uri="{0D108BD9-81ED-4DB2-BD59-A6C34878D82A}">
                        <a16:rowId xmlns:a16="http://schemas.microsoft.com/office/drawing/2014/main" val="2030458186"/>
                      </a:ext>
                    </a:extLst>
                  </a:tr>
                  <a:tr h="579130">
                    <a:tc>
                      <a:txBody>
                        <a:bodyPr/>
                        <a:lstStyle/>
                        <a:p>
                          <a:pPr algn="ctr"/>
                          <a:r>
                            <a:rPr kumimoji="1" lang="ja-JP" altLang="en-US" sz="2400" dirty="0"/>
                            <a:t>検証データ</a:t>
                          </a:r>
                        </a:p>
                      </a:txBody>
                      <a:tcPr/>
                    </a:tc>
                    <a:tc>
                      <a:txBody>
                        <a:bodyPr/>
                        <a:lstStyle/>
                        <a:p>
                          <a:pPr algn="ctr"/>
                          <a:r>
                            <a:rPr kumimoji="1" lang="en-US" altLang="ja-JP" sz="2400" dirty="0"/>
                            <a:t>0.960</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0.123</a:t>
                          </a:r>
                          <a:endParaRPr kumimoji="1" lang="ja-JP" altLang="en-US" sz="2400" dirty="0"/>
                        </a:p>
                      </a:txBody>
                      <a:tcPr/>
                    </a:tc>
                    <a:extLst>
                      <a:ext uri="{0D108BD9-81ED-4DB2-BD59-A6C34878D82A}">
                        <a16:rowId xmlns:a16="http://schemas.microsoft.com/office/drawing/2014/main" val="2649606614"/>
                      </a:ext>
                    </a:extLst>
                  </a:tr>
                </a:tbl>
              </a:graphicData>
            </a:graphic>
          </p:graphicFrame>
        </mc:Fallback>
      </mc:AlternateContent>
      <p:sp>
        <p:nvSpPr>
          <p:cNvPr id="7" name="テキスト ボックス 6">
            <a:extLst>
              <a:ext uri="{FF2B5EF4-FFF2-40B4-BE49-F238E27FC236}">
                <a16:creationId xmlns:a16="http://schemas.microsoft.com/office/drawing/2014/main" id="{62EAF0C8-201C-0E44-9D16-6F02DD108C66}"/>
              </a:ext>
            </a:extLst>
          </p:cNvPr>
          <p:cNvSpPr txBox="1"/>
          <p:nvPr/>
        </p:nvSpPr>
        <p:spPr>
          <a:xfrm>
            <a:off x="5555038" y="3784214"/>
            <a:ext cx="6623538" cy="2308324"/>
          </a:xfrm>
          <a:prstGeom prst="rect">
            <a:avLst/>
          </a:prstGeom>
          <a:noFill/>
        </p:spPr>
        <p:txBody>
          <a:bodyPr wrap="square" rtlCol="0">
            <a:spAutoFit/>
          </a:bodyPr>
          <a:lstStyle/>
          <a:p>
            <a:r>
              <a:rPr lang="ja-JP" altLang="en-US" sz="3200"/>
              <a:t>評価</a:t>
            </a:r>
            <a:endParaRPr lang="en-US" altLang="ja-JP" sz="3200" dirty="0"/>
          </a:p>
          <a:p>
            <a:pPr marL="457200" indent="-457200">
              <a:buFont typeface="Arial" panose="020B0604020202020204" pitchFamily="34" charset="0"/>
              <a:buChar char="•"/>
            </a:pPr>
            <a:r>
              <a:rPr lang="ja-JP" altLang="en-US" sz="2800"/>
              <a:t>それぞれの結果が向上した</a:t>
            </a:r>
            <a:endParaRPr lang="en-US" altLang="ja-JP" sz="2800" dirty="0"/>
          </a:p>
          <a:p>
            <a:pPr marL="457200" indent="-457200">
              <a:buFont typeface="Arial" panose="020B0604020202020204" pitchFamily="34" charset="0"/>
              <a:buChar char="•"/>
            </a:pPr>
            <a:r>
              <a:rPr lang="ja-JP" altLang="en-US" sz="2800"/>
              <a:t>正解率、損失関数共に訓練データと検証データで差があり過学習を起こしている</a:t>
            </a:r>
            <a:endParaRPr kumimoji="1" lang="en-US" altLang="ja-JP" sz="2800" dirty="0"/>
          </a:p>
        </p:txBody>
      </p:sp>
    </p:spTree>
    <p:custDataLst>
      <p:tags r:id="rId1"/>
    </p:custDataLst>
    <p:extLst>
      <p:ext uri="{BB962C8B-B14F-4D97-AF65-F5344CB8AC3E}">
        <p14:creationId xmlns:p14="http://schemas.microsoft.com/office/powerpoint/2010/main" val="3974849407"/>
      </p:ext>
    </p:extLst>
  </p:cSld>
  <p:clrMapOvr>
    <a:masterClrMapping/>
  </p:clrMapOvr>
  <mc:AlternateContent xmlns:mc="http://schemas.openxmlformats.org/markup-compatibility/2006" xmlns:p14="http://schemas.microsoft.com/office/powerpoint/2010/main">
    <mc:Choice Requires="p14">
      <p:transition spd="slow" p14:dur="2000" advTm="75"/>
    </mc:Choice>
    <mc:Fallback xmlns="">
      <p:transition spd="slow" advTm="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FFBE70-42A9-CB4A-953A-A41E4DF064E1}"/>
              </a:ext>
            </a:extLst>
          </p:cNvPr>
          <p:cNvSpPr>
            <a:spLocks noGrp="1"/>
          </p:cNvSpPr>
          <p:nvPr>
            <p:ph type="title"/>
          </p:nvPr>
        </p:nvSpPr>
        <p:spPr>
          <a:xfrm>
            <a:off x="838200" y="365125"/>
            <a:ext cx="10515600" cy="1325563"/>
          </a:xfrm>
        </p:spPr>
        <p:txBody>
          <a:bodyPr/>
          <a:lstStyle/>
          <a:p>
            <a:r>
              <a:rPr kumimoji="1" lang="en-US" altLang="ja-JP" dirty="0"/>
              <a:t>3-2. CNN</a:t>
            </a:r>
            <a:r>
              <a:rPr lang="ja-JP" altLang="en-US"/>
              <a:t>モデル</a:t>
            </a:r>
            <a:r>
              <a:rPr lang="en-US" altLang="ja-JP" dirty="0"/>
              <a:t>2</a:t>
            </a:r>
            <a:r>
              <a:rPr lang="ja-JP" altLang="en-US"/>
              <a:t>から</a:t>
            </a:r>
            <a:r>
              <a:rPr lang="en-US" altLang="ja-JP" dirty="0"/>
              <a:t>3</a:t>
            </a:r>
            <a:r>
              <a:rPr lang="ja-JP" altLang="en-US"/>
              <a:t>への調整</a:t>
            </a:r>
            <a:endParaRPr kumimoji="1" lang="ja-JP" altLang="en-US"/>
          </a:p>
        </p:txBody>
      </p:sp>
      <p:sp>
        <p:nvSpPr>
          <p:cNvPr id="21" name="直方体 20">
            <a:extLst>
              <a:ext uri="{FF2B5EF4-FFF2-40B4-BE49-F238E27FC236}">
                <a16:creationId xmlns:a16="http://schemas.microsoft.com/office/drawing/2014/main" id="{6D425F0B-EF61-8541-AA7F-F534419A12F2}"/>
              </a:ext>
            </a:extLst>
          </p:cNvPr>
          <p:cNvSpPr/>
          <p:nvPr/>
        </p:nvSpPr>
        <p:spPr>
          <a:xfrm flipH="1">
            <a:off x="7998664" y="2898090"/>
            <a:ext cx="217170" cy="22974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直方体 21">
            <a:extLst>
              <a:ext uri="{FF2B5EF4-FFF2-40B4-BE49-F238E27FC236}">
                <a16:creationId xmlns:a16="http://schemas.microsoft.com/office/drawing/2014/main" id="{B3917034-5272-7A49-825B-793F068EC9A8}"/>
              </a:ext>
            </a:extLst>
          </p:cNvPr>
          <p:cNvSpPr/>
          <p:nvPr/>
        </p:nvSpPr>
        <p:spPr>
          <a:xfrm flipH="1">
            <a:off x="8330259" y="3019487"/>
            <a:ext cx="194310" cy="21831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0DF416C3-46F4-1F43-BBFD-8D41D26D22D8}"/>
              </a:ext>
            </a:extLst>
          </p:cNvPr>
          <p:cNvSpPr/>
          <p:nvPr/>
        </p:nvSpPr>
        <p:spPr>
          <a:xfrm flipH="1">
            <a:off x="8653876" y="3134589"/>
            <a:ext cx="202288" cy="206935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FE10F097-09E8-404B-BA29-433615551A86}"/>
                  </a:ext>
                </a:extLst>
              </p:cNvPr>
              <p:cNvSpPr txBox="1"/>
              <p:nvPr/>
            </p:nvSpPr>
            <p:spPr>
              <a:xfrm>
                <a:off x="7748345" y="3780792"/>
                <a:ext cx="2596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FE10F097-09E8-404B-BA29-433615551A86}"/>
                  </a:ext>
                </a:extLst>
              </p:cNvPr>
              <p:cNvSpPr txBox="1">
                <a:spLocks noRot="1" noChangeAspect="1" noMove="1" noResize="1" noEditPoints="1" noAdjustHandles="1" noChangeArrowheads="1" noChangeShapeType="1" noTextEdit="1"/>
              </p:cNvSpPr>
              <p:nvPr/>
            </p:nvSpPr>
            <p:spPr>
              <a:xfrm>
                <a:off x="7748345" y="3780792"/>
                <a:ext cx="259686" cy="276999"/>
              </a:xfrm>
              <a:prstGeom prst="rect">
                <a:avLst/>
              </a:prstGeom>
              <a:blipFill>
                <a:blip r:embed="rId2"/>
                <a:stretch>
                  <a:fillRect l="-4545" r="-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8DDD9B3-5477-8C45-8956-97EB6F7E6E25}"/>
                  </a:ext>
                </a:extLst>
              </p:cNvPr>
              <p:cNvSpPr txBox="1"/>
              <p:nvPr/>
            </p:nvSpPr>
            <p:spPr>
              <a:xfrm>
                <a:off x="10342502" y="3753092"/>
                <a:ext cx="259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98DDD9B3-5477-8C45-8956-97EB6F7E6E25}"/>
                  </a:ext>
                </a:extLst>
              </p:cNvPr>
              <p:cNvSpPr txBox="1">
                <a:spLocks noRot="1" noChangeAspect="1" noMove="1" noResize="1" noEditPoints="1" noAdjustHandles="1" noChangeArrowheads="1" noChangeShapeType="1" noTextEdit="1"/>
              </p:cNvSpPr>
              <p:nvPr/>
            </p:nvSpPr>
            <p:spPr>
              <a:xfrm>
                <a:off x="10342502" y="3753092"/>
                <a:ext cx="259686" cy="276999"/>
              </a:xfrm>
              <a:prstGeom prst="rect">
                <a:avLst/>
              </a:prstGeom>
              <a:blipFill>
                <a:blip r:embed="rId3"/>
                <a:stretch>
                  <a:fillRect l="-4545" r="-4545"/>
                </a:stretch>
              </a:blipFill>
            </p:spPr>
            <p:txBody>
              <a:bodyPr/>
              <a:lstStyle/>
              <a:p>
                <a:r>
                  <a:rPr lang="ja-JP" altLang="en-US">
                    <a:noFill/>
                  </a:rPr>
                  <a:t> </a:t>
                </a:r>
              </a:p>
            </p:txBody>
          </p:sp>
        </mc:Fallback>
      </mc:AlternateContent>
      <p:sp>
        <p:nvSpPr>
          <p:cNvPr id="29" name="直方体 28">
            <a:extLst>
              <a:ext uri="{FF2B5EF4-FFF2-40B4-BE49-F238E27FC236}">
                <a16:creationId xmlns:a16="http://schemas.microsoft.com/office/drawing/2014/main" id="{21AF90C1-7EFB-DD47-A504-ABC431713357}"/>
              </a:ext>
            </a:extLst>
          </p:cNvPr>
          <p:cNvSpPr/>
          <p:nvPr/>
        </p:nvSpPr>
        <p:spPr>
          <a:xfrm flipH="1">
            <a:off x="10869929" y="2543760"/>
            <a:ext cx="182880" cy="28966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C0C0443-A3D0-3B41-9B97-6A15287EC8DE}"/>
              </a:ext>
            </a:extLst>
          </p:cNvPr>
          <p:cNvSpPr txBox="1"/>
          <p:nvPr/>
        </p:nvSpPr>
        <p:spPr>
          <a:xfrm>
            <a:off x="7619184" y="2119740"/>
            <a:ext cx="1338828" cy="369332"/>
          </a:xfrm>
          <a:prstGeom prst="rect">
            <a:avLst/>
          </a:prstGeom>
          <a:noFill/>
        </p:spPr>
        <p:txBody>
          <a:bodyPr wrap="none" rtlCol="0">
            <a:spAutoFit/>
          </a:bodyPr>
          <a:lstStyle/>
          <a:p>
            <a:r>
              <a:rPr kumimoji="1" lang="ja-JP" altLang="en-US"/>
              <a:t>畳み込み層</a:t>
            </a:r>
          </a:p>
        </p:txBody>
      </p:sp>
      <p:sp>
        <p:nvSpPr>
          <p:cNvPr id="32" name="テキスト ボックス 31">
            <a:extLst>
              <a:ext uri="{FF2B5EF4-FFF2-40B4-BE49-F238E27FC236}">
                <a16:creationId xmlns:a16="http://schemas.microsoft.com/office/drawing/2014/main" id="{237D69D1-FBD3-0B43-B64F-6CD0BA271672}"/>
              </a:ext>
            </a:extLst>
          </p:cNvPr>
          <p:cNvSpPr txBox="1"/>
          <p:nvPr/>
        </p:nvSpPr>
        <p:spPr>
          <a:xfrm>
            <a:off x="10682933" y="2134671"/>
            <a:ext cx="1107996" cy="369332"/>
          </a:xfrm>
          <a:prstGeom prst="rect">
            <a:avLst/>
          </a:prstGeom>
          <a:noFill/>
        </p:spPr>
        <p:txBody>
          <a:bodyPr wrap="none" rtlCol="0">
            <a:spAutoFit/>
          </a:bodyPr>
          <a:lstStyle/>
          <a:p>
            <a:r>
              <a:rPr kumimoji="1" lang="ja-JP" altLang="en-US"/>
              <a:t>全結合層</a:t>
            </a:r>
          </a:p>
        </p:txBody>
      </p:sp>
      <p:cxnSp>
        <p:nvCxnSpPr>
          <p:cNvPr id="33" name="直線コネクタ 32">
            <a:extLst>
              <a:ext uri="{FF2B5EF4-FFF2-40B4-BE49-F238E27FC236}">
                <a16:creationId xmlns:a16="http://schemas.microsoft.com/office/drawing/2014/main" id="{DF0976C7-64D6-CE4D-9AFC-4513566EE89F}"/>
              </a:ext>
            </a:extLst>
          </p:cNvPr>
          <p:cNvCxnSpPr>
            <a:cxnSpLocks/>
          </p:cNvCxnSpPr>
          <p:nvPr/>
        </p:nvCxnSpPr>
        <p:spPr>
          <a:xfrm flipV="1">
            <a:off x="7338060" y="2016270"/>
            <a:ext cx="4480560" cy="1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05B8B1DE-42BB-6C4D-A339-F18E1EF5DFA5}"/>
              </a:ext>
            </a:extLst>
          </p:cNvPr>
          <p:cNvCxnSpPr>
            <a:cxnSpLocks/>
          </p:cNvCxnSpPr>
          <p:nvPr/>
        </p:nvCxnSpPr>
        <p:spPr>
          <a:xfrm>
            <a:off x="11818620" y="2016270"/>
            <a:ext cx="0" cy="3744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B162DBE3-55B0-C14F-8B7A-2CD1F9D41878}"/>
              </a:ext>
            </a:extLst>
          </p:cNvPr>
          <p:cNvCxnSpPr>
            <a:cxnSpLocks/>
          </p:cNvCxnSpPr>
          <p:nvPr/>
        </p:nvCxnSpPr>
        <p:spPr>
          <a:xfrm flipH="1">
            <a:off x="7338060" y="5748961"/>
            <a:ext cx="4480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83A932F-FF55-764D-BAC3-2F28D97A54ED}"/>
              </a:ext>
            </a:extLst>
          </p:cNvPr>
          <p:cNvCxnSpPr>
            <a:cxnSpLocks/>
          </p:cNvCxnSpPr>
          <p:nvPr/>
        </p:nvCxnSpPr>
        <p:spPr>
          <a:xfrm flipV="1">
            <a:off x="7338060" y="2071710"/>
            <a:ext cx="0" cy="373269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コンテンツ プレースホルダー 37">
                <a:extLst>
                  <a:ext uri="{FF2B5EF4-FFF2-40B4-BE49-F238E27FC236}">
                    <a16:creationId xmlns:a16="http://schemas.microsoft.com/office/drawing/2014/main" id="{003A7B02-2718-3345-A61A-18F42DD004C8}"/>
                  </a:ext>
                </a:extLst>
              </p:cNvPr>
              <p:cNvSpPr txBox="1">
                <a:spLocks/>
              </p:cNvSpPr>
              <p:nvPr/>
            </p:nvSpPr>
            <p:spPr>
              <a:xfrm>
                <a:off x="11062450" y="3780792"/>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37" name="コンテンツ プレースホルダー 37">
                <a:extLst>
                  <a:ext uri="{FF2B5EF4-FFF2-40B4-BE49-F238E27FC236}">
                    <a16:creationId xmlns:a16="http://schemas.microsoft.com/office/drawing/2014/main" id="{003A7B02-2718-3345-A61A-18F42DD004C8}"/>
                  </a:ext>
                </a:extLst>
              </p:cNvPr>
              <p:cNvSpPr txBox="1">
                <a:spLocks noRot="1" noChangeAspect="1" noMove="1" noResize="1" noEditPoints="1" noAdjustHandles="1" noChangeArrowheads="1" noChangeShapeType="1" noTextEdit="1"/>
              </p:cNvSpPr>
              <p:nvPr/>
            </p:nvSpPr>
            <p:spPr>
              <a:xfrm>
                <a:off x="11062450" y="3780792"/>
                <a:ext cx="348962" cy="249299"/>
              </a:xfrm>
              <a:prstGeom prst="rect">
                <a:avLst/>
              </a:prstGeom>
              <a:blipFill>
                <a:blip r:embed="rId4"/>
                <a:stretch>
                  <a:fillRect/>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35046040-AAAC-AA4C-875C-90C7911B8F7C}"/>
              </a:ext>
            </a:extLst>
          </p:cNvPr>
          <p:cNvSpPr txBox="1"/>
          <p:nvPr/>
        </p:nvSpPr>
        <p:spPr>
          <a:xfrm>
            <a:off x="8856164" y="5902416"/>
            <a:ext cx="2201244" cy="369332"/>
          </a:xfrm>
          <a:prstGeom prst="rect">
            <a:avLst/>
          </a:prstGeom>
          <a:noFill/>
        </p:spPr>
        <p:txBody>
          <a:bodyPr wrap="none" rtlCol="0">
            <a:spAutoFit/>
          </a:bodyPr>
          <a:lstStyle/>
          <a:p>
            <a:r>
              <a:rPr lang="en-US" altLang="ja-JP" dirty="0"/>
              <a:t>CNN</a:t>
            </a:r>
            <a:r>
              <a:rPr lang="ja-JP" altLang="en-US"/>
              <a:t>モデル</a:t>
            </a:r>
            <a:r>
              <a:rPr lang="en-US" altLang="ja-JP" dirty="0"/>
              <a:t>3</a:t>
            </a:r>
            <a:r>
              <a:rPr lang="ja-JP" altLang="en-US"/>
              <a:t>の構造</a:t>
            </a:r>
            <a:endParaRPr kumimoji="1" lang="ja-JP" altLang="en-US"/>
          </a:p>
        </p:txBody>
      </p:sp>
      <p:sp>
        <p:nvSpPr>
          <p:cNvPr id="61" name="右矢印 60">
            <a:extLst>
              <a:ext uri="{FF2B5EF4-FFF2-40B4-BE49-F238E27FC236}">
                <a16:creationId xmlns:a16="http://schemas.microsoft.com/office/drawing/2014/main" id="{DD20A2A8-2C05-BC4F-A34C-E5FB721FBBA8}"/>
              </a:ext>
            </a:extLst>
          </p:cNvPr>
          <p:cNvSpPr/>
          <p:nvPr/>
        </p:nvSpPr>
        <p:spPr>
          <a:xfrm>
            <a:off x="4525938" y="3034337"/>
            <a:ext cx="2045970" cy="468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直方体 39">
            <a:extLst>
              <a:ext uri="{FF2B5EF4-FFF2-40B4-BE49-F238E27FC236}">
                <a16:creationId xmlns:a16="http://schemas.microsoft.com/office/drawing/2014/main" id="{C5520CF4-1E82-C143-AC02-8FA5BFEF5983}"/>
              </a:ext>
            </a:extLst>
          </p:cNvPr>
          <p:cNvSpPr/>
          <p:nvPr/>
        </p:nvSpPr>
        <p:spPr>
          <a:xfrm flipH="1">
            <a:off x="1372848" y="2855790"/>
            <a:ext cx="217170" cy="22974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直方体 40">
            <a:extLst>
              <a:ext uri="{FF2B5EF4-FFF2-40B4-BE49-F238E27FC236}">
                <a16:creationId xmlns:a16="http://schemas.microsoft.com/office/drawing/2014/main" id="{C2EF8197-8CF3-D440-8B0C-471F313F46A2}"/>
              </a:ext>
            </a:extLst>
          </p:cNvPr>
          <p:cNvSpPr/>
          <p:nvPr/>
        </p:nvSpPr>
        <p:spPr>
          <a:xfrm flipH="1">
            <a:off x="1784328" y="2970090"/>
            <a:ext cx="194310" cy="21831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直方体 41">
            <a:extLst>
              <a:ext uri="{FF2B5EF4-FFF2-40B4-BE49-F238E27FC236}">
                <a16:creationId xmlns:a16="http://schemas.microsoft.com/office/drawing/2014/main" id="{053F9C37-BD55-D141-98F1-F393F29C4431}"/>
              </a:ext>
            </a:extLst>
          </p:cNvPr>
          <p:cNvSpPr/>
          <p:nvPr/>
        </p:nvSpPr>
        <p:spPr>
          <a:xfrm flipH="1">
            <a:off x="2161518" y="3084390"/>
            <a:ext cx="217170" cy="20688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0262AEB0-9A77-ED49-9100-C59F524FBF7D}"/>
                  </a:ext>
                </a:extLst>
              </p:cNvPr>
              <p:cNvSpPr txBox="1"/>
              <p:nvPr/>
            </p:nvSpPr>
            <p:spPr>
              <a:xfrm>
                <a:off x="1105926" y="3831698"/>
                <a:ext cx="2596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43" name="テキスト ボックス 42">
                <a:extLst>
                  <a:ext uri="{FF2B5EF4-FFF2-40B4-BE49-F238E27FC236}">
                    <a16:creationId xmlns:a16="http://schemas.microsoft.com/office/drawing/2014/main" id="{0262AEB0-9A77-ED49-9100-C59F524FBF7D}"/>
                  </a:ext>
                </a:extLst>
              </p:cNvPr>
              <p:cNvSpPr txBox="1">
                <a:spLocks noRot="1" noChangeAspect="1" noMove="1" noResize="1" noEditPoints="1" noAdjustHandles="1" noChangeArrowheads="1" noChangeShapeType="1" noTextEdit="1"/>
              </p:cNvSpPr>
              <p:nvPr/>
            </p:nvSpPr>
            <p:spPr>
              <a:xfrm>
                <a:off x="1105926" y="3831698"/>
                <a:ext cx="259686" cy="276999"/>
              </a:xfrm>
              <a:prstGeom prst="rect">
                <a:avLst/>
              </a:prstGeom>
              <a:blipFill>
                <a:blip r:embed="rId5"/>
                <a:stretch>
                  <a:fillRect l="-9091" r="-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459A538B-F413-E04A-A51F-6812CFC0EFAE}"/>
                  </a:ext>
                </a:extLst>
              </p:cNvPr>
              <p:cNvSpPr txBox="1"/>
              <p:nvPr/>
            </p:nvSpPr>
            <p:spPr>
              <a:xfrm>
                <a:off x="2559617" y="3841806"/>
                <a:ext cx="259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44" name="テキスト ボックス 43">
                <a:extLst>
                  <a:ext uri="{FF2B5EF4-FFF2-40B4-BE49-F238E27FC236}">
                    <a16:creationId xmlns:a16="http://schemas.microsoft.com/office/drawing/2014/main" id="{459A538B-F413-E04A-A51F-6812CFC0EFAE}"/>
                  </a:ext>
                </a:extLst>
              </p:cNvPr>
              <p:cNvSpPr txBox="1">
                <a:spLocks noRot="1" noChangeAspect="1" noMove="1" noResize="1" noEditPoints="1" noAdjustHandles="1" noChangeArrowheads="1" noChangeShapeType="1" noTextEdit="1"/>
              </p:cNvSpPr>
              <p:nvPr/>
            </p:nvSpPr>
            <p:spPr>
              <a:xfrm>
                <a:off x="2559617" y="3841806"/>
                <a:ext cx="259686" cy="276999"/>
              </a:xfrm>
              <a:prstGeom prst="rect">
                <a:avLst/>
              </a:prstGeom>
              <a:blipFill>
                <a:blip r:embed="rId6"/>
                <a:stretch>
                  <a:fillRect l="-9524" r="-9524"/>
                </a:stretch>
              </a:blipFill>
            </p:spPr>
            <p:txBody>
              <a:bodyPr/>
              <a:lstStyle/>
              <a:p>
                <a:r>
                  <a:rPr lang="ja-JP" altLang="en-US">
                    <a:noFill/>
                  </a:rPr>
                  <a:t> </a:t>
                </a:r>
              </a:p>
            </p:txBody>
          </p:sp>
        </mc:Fallback>
      </mc:AlternateContent>
      <p:sp>
        <p:nvSpPr>
          <p:cNvPr id="46" name="直方体 45">
            <a:extLst>
              <a:ext uri="{FF2B5EF4-FFF2-40B4-BE49-F238E27FC236}">
                <a16:creationId xmlns:a16="http://schemas.microsoft.com/office/drawing/2014/main" id="{950C7EC9-E5ED-354A-8CE2-B116CB195C0D}"/>
              </a:ext>
            </a:extLst>
          </p:cNvPr>
          <p:cNvSpPr/>
          <p:nvPr/>
        </p:nvSpPr>
        <p:spPr>
          <a:xfrm flipH="1">
            <a:off x="3007337" y="2558610"/>
            <a:ext cx="182880" cy="28966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6C1F39BA-3C7B-F84E-88A3-321871DEA917}"/>
              </a:ext>
            </a:extLst>
          </p:cNvPr>
          <p:cNvSpPr txBox="1"/>
          <p:nvPr/>
        </p:nvSpPr>
        <p:spPr>
          <a:xfrm>
            <a:off x="1241140" y="2031120"/>
            <a:ext cx="1338828" cy="369332"/>
          </a:xfrm>
          <a:prstGeom prst="rect">
            <a:avLst/>
          </a:prstGeom>
          <a:noFill/>
        </p:spPr>
        <p:txBody>
          <a:bodyPr wrap="none" rtlCol="0">
            <a:spAutoFit/>
          </a:bodyPr>
          <a:lstStyle/>
          <a:p>
            <a:r>
              <a:rPr kumimoji="1" lang="ja-JP" altLang="en-US"/>
              <a:t>畳み込み層</a:t>
            </a:r>
          </a:p>
        </p:txBody>
      </p:sp>
      <p:sp>
        <p:nvSpPr>
          <p:cNvPr id="59" name="テキスト ボックス 58">
            <a:extLst>
              <a:ext uri="{FF2B5EF4-FFF2-40B4-BE49-F238E27FC236}">
                <a16:creationId xmlns:a16="http://schemas.microsoft.com/office/drawing/2014/main" id="{2205712B-07B8-A84A-8AEC-8A2F5081A07C}"/>
              </a:ext>
            </a:extLst>
          </p:cNvPr>
          <p:cNvSpPr txBox="1"/>
          <p:nvPr/>
        </p:nvSpPr>
        <p:spPr>
          <a:xfrm>
            <a:off x="2544779" y="2031120"/>
            <a:ext cx="1107996" cy="369332"/>
          </a:xfrm>
          <a:prstGeom prst="rect">
            <a:avLst/>
          </a:prstGeom>
          <a:noFill/>
        </p:spPr>
        <p:txBody>
          <a:bodyPr wrap="none" rtlCol="0">
            <a:spAutoFit/>
          </a:bodyPr>
          <a:lstStyle/>
          <a:p>
            <a:r>
              <a:rPr kumimoji="1" lang="ja-JP" altLang="en-US"/>
              <a:t>全結合層</a:t>
            </a:r>
          </a:p>
        </p:txBody>
      </p:sp>
      <p:cxnSp>
        <p:nvCxnSpPr>
          <p:cNvPr id="60" name="直線コネクタ 59">
            <a:extLst>
              <a:ext uri="{FF2B5EF4-FFF2-40B4-BE49-F238E27FC236}">
                <a16:creationId xmlns:a16="http://schemas.microsoft.com/office/drawing/2014/main" id="{67B3DBBC-B578-7E45-80C2-794E8D8322CB}"/>
              </a:ext>
            </a:extLst>
          </p:cNvPr>
          <p:cNvCxnSpPr>
            <a:cxnSpLocks/>
          </p:cNvCxnSpPr>
          <p:nvPr/>
        </p:nvCxnSpPr>
        <p:spPr>
          <a:xfrm>
            <a:off x="560509" y="2031120"/>
            <a:ext cx="3395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252E7AE6-5445-1848-8ACF-C414D90E1164}"/>
              </a:ext>
            </a:extLst>
          </p:cNvPr>
          <p:cNvCxnSpPr>
            <a:cxnSpLocks/>
          </p:cNvCxnSpPr>
          <p:nvPr/>
        </p:nvCxnSpPr>
        <p:spPr>
          <a:xfrm>
            <a:off x="3956028" y="2031120"/>
            <a:ext cx="0" cy="3744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68F5E846-BDE7-D640-9052-E37798A059ED}"/>
              </a:ext>
            </a:extLst>
          </p:cNvPr>
          <p:cNvCxnSpPr>
            <a:cxnSpLocks/>
          </p:cNvCxnSpPr>
          <p:nvPr/>
        </p:nvCxnSpPr>
        <p:spPr>
          <a:xfrm flipH="1">
            <a:off x="560509" y="5763811"/>
            <a:ext cx="3395519"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B3816AF7-7485-6F42-9C97-A0C4DA4E8C30}"/>
              </a:ext>
            </a:extLst>
          </p:cNvPr>
          <p:cNvCxnSpPr>
            <a:cxnSpLocks/>
          </p:cNvCxnSpPr>
          <p:nvPr/>
        </p:nvCxnSpPr>
        <p:spPr>
          <a:xfrm flipV="1">
            <a:off x="560509" y="2031120"/>
            <a:ext cx="0" cy="377841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コンテンツ プレースホルダー 37">
                <a:extLst>
                  <a:ext uri="{FF2B5EF4-FFF2-40B4-BE49-F238E27FC236}">
                    <a16:creationId xmlns:a16="http://schemas.microsoft.com/office/drawing/2014/main" id="{16CA37E7-6C05-BB4E-952C-9E34912B8B2B}"/>
                  </a:ext>
                </a:extLst>
              </p:cNvPr>
              <p:cNvSpPr txBox="1">
                <a:spLocks/>
              </p:cNvSpPr>
              <p:nvPr/>
            </p:nvSpPr>
            <p:spPr>
              <a:xfrm>
                <a:off x="3181124" y="3855654"/>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67" name="コンテンツ プレースホルダー 37">
                <a:extLst>
                  <a:ext uri="{FF2B5EF4-FFF2-40B4-BE49-F238E27FC236}">
                    <a16:creationId xmlns:a16="http://schemas.microsoft.com/office/drawing/2014/main" id="{16CA37E7-6C05-BB4E-952C-9E34912B8B2B}"/>
                  </a:ext>
                </a:extLst>
              </p:cNvPr>
              <p:cNvSpPr txBox="1">
                <a:spLocks noRot="1" noChangeAspect="1" noMove="1" noResize="1" noEditPoints="1" noAdjustHandles="1" noChangeArrowheads="1" noChangeShapeType="1" noTextEdit="1"/>
              </p:cNvSpPr>
              <p:nvPr/>
            </p:nvSpPr>
            <p:spPr>
              <a:xfrm>
                <a:off x="3181124" y="3855654"/>
                <a:ext cx="348962" cy="249299"/>
              </a:xfrm>
              <a:prstGeom prst="rect">
                <a:avLst/>
              </a:prstGeom>
              <a:blipFill>
                <a:blip r:embed="rId7"/>
                <a:stretch>
                  <a:fillRect/>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0C415CC6-75B0-E24F-9E9B-BEAECB5038A0}"/>
              </a:ext>
            </a:extLst>
          </p:cNvPr>
          <p:cNvSpPr txBox="1"/>
          <p:nvPr/>
        </p:nvSpPr>
        <p:spPr>
          <a:xfrm>
            <a:off x="1241140" y="5929489"/>
            <a:ext cx="2201244" cy="369332"/>
          </a:xfrm>
          <a:prstGeom prst="rect">
            <a:avLst/>
          </a:prstGeom>
          <a:noFill/>
        </p:spPr>
        <p:txBody>
          <a:bodyPr wrap="none" rtlCol="0">
            <a:spAutoFit/>
          </a:bodyPr>
          <a:lstStyle/>
          <a:p>
            <a:r>
              <a:rPr lang="en-US" altLang="ja-JP" dirty="0"/>
              <a:t>CNN</a:t>
            </a:r>
            <a:r>
              <a:rPr lang="ja-JP" altLang="en-US"/>
              <a:t>モデル</a:t>
            </a:r>
            <a:r>
              <a:rPr lang="en-US" altLang="ja-JP" dirty="0"/>
              <a:t>2</a:t>
            </a:r>
            <a:r>
              <a:rPr lang="ja-JP" altLang="en-US"/>
              <a:t>の構造</a:t>
            </a:r>
            <a:endParaRPr kumimoji="1" lang="ja-JP" altLang="en-US"/>
          </a:p>
        </p:txBody>
      </p:sp>
      <p:sp>
        <p:nvSpPr>
          <p:cNvPr id="69" name="直方体 68">
            <a:extLst>
              <a:ext uri="{FF2B5EF4-FFF2-40B4-BE49-F238E27FC236}">
                <a16:creationId xmlns:a16="http://schemas.microsoft.com/office/drawing/2014/main" id="{F4BEF6A9-C9D0-2C42-9E09-104AA0532723}"/>
              </a:ext>
            </a:extLst>
          </p:cNvPr>
          <p:cNvSpPr/>
          <p:nvPr/>
        </p:nvSpPr>
        <p:spPr>
          <a:xfrm flipH="1">
            <a:off x="8962611" y="3219840"/>
            <a:ext cx="196806" cy="198410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直方体 69">
            <a:extLst>
              <a:ext uri="{FF2B5EF4-FFF2-40B4-BE49-F238E27FC236}">
                <a16:creationId xmlns:a16="http://schemas.microsoft.com/office/drawing/2014/main" id="{D045EDF9-CF3B-BC45-992A-255AB8F25A28}"/>
              </a:ext>
            </a:extLst>
          </p:cNvPr>
          <p:cNvSpPr/>
          <p:nvPr/>
        </p:nvSpPr>
        <p:spPr>
          <a:xfrm flipH="1">
            <a:off x="9286229" y="3336204"/>
            <a:ext cx="164248" cy="185931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直方体 70">
            <a:extLst>
              <a:ext uri="{FF2B5EF4-FFF2-40B4-BE49-F238E27FC236}">
                <a16:creationId xmlns:a16="http://schemas.microsoft.com/office/drawing/2014/main" id="{46B861B1-D41F-8146-AF1C-1DDCEC70BDAB}"/>
              </a:ext>
            </a:extLst>
          </p:cNvPr>
          <p:cNvSpPr/>
          <p:nvPr/>
        </p:nvSpPr>
        <p:spPr>
          <a:xfrm flipH="1">
            <a:off x="9921976" y="3134588"/>
            <a:ext cx="202288" cy="206935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9AC21C1-16DE-CF43-9D2D-D72A7CEC0A3B}"/>
              </a:ext>
            </a:extLst>
          </p:cNvPr>
          <p:cNvSpPr txBox="1"/>
          <p:nvPr/>
        </p:nvSpPr>
        <p:spPr>
          <a:xfrm>
            <a:off x="9064520" y="2170519"/>
            <a:ext cx="1569660" cy="369332"/>
          </a:xfrm>
          <a:prstGeom prst="rect">
            <a:avLst/>
          </a:prstGeom>
          <a:noFill/>
        </p:spPr>
        <p:txBody>
          <a:bodyPr wrap="none" rtlCol="0">
            <a:spAutoFit/>
          </a:bodyPr>
          <a:lstStyle/>
          <a:p>
            <a:r>
              <a:rPr kumimoji="1" lang="ja-JP" altLang="en-US"/>
              <a:t>プーリング層</a:t>
            </a:r>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7B0BCF6A-5CF2-9646-B3DF-F032B1ADD19F}"/>
                  </a:ext>
                </a:extLst>
              </p:cNvPr>
              <p:cNvSpPr txBox="1"/>
              <p:nvPr/>
            </p:nvSpPr>
            <p:spPr>
              <a:xfrm>
                <a:off x="9579943" y="3769806"/>
                <a:ext cx="259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73" name="テキスト ボックス 72">
                <a:extLst>
                  <a:ext uri="{FF2B5EF4-FFF2-40B4-BE49-F238E27FC236}">
                    <a16:creationId xmlns:a16="http://schemas.microsoft.com/office/drawing/2014/main" id="{7B0BCF6A-5CF2-9646-B3DF-F032B1ADD19F}"/>
                  </a:ext>
                </a:extLst>
              </p:cNvPr>
              <p:cNvSpPr txBox="1">
                <a:spLocks noRot="1" noChangeAspect="1" noMove="1" noResize="1" noEditPoints="1" noAdjustHandles="1" noChangeArrowheads="1" noChangeShapeType="1" noTextEdit="1"/>
              </p:cNvSpPr>
              <p:nvPr/>
            </p:nvSpPr>
            <p:spPr>
              <a:xfrm>
                <a:off x="9579943" y="3769806"/>
                <a:ext cx="259686" cy="276999"/>
              </a:xfrm>
              <a:prstGeom prst="rect">
                <a:avLst/>
              </a:prstGeom>
              <a:blipFill>
                <a:blip r:embed="rId8"/>
                <a:stretch>
                  <a:fillRect l="-4545" r="-454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791174C-20AD-4041-A003-6F32F1D3004D}"/>
              </a:ext>
            </a:extLst>
          </p:cNvPr>
          <p:cNvSpPr txBox="1"/>
          <p:nvPr/>
        </p:nvSpPr>
        <p:spPr>
          <a:xfrm>
            <a:off x="4098499" y="3753092"/>
            <a:ext cx="3125136" cy="1754326"/>
          </a:xfrm>
          <a:prstGeom prst="rect">
            <a:avLst/>
          </a:prstGeom>
          <a:noFill/>
        </p:spPr>
        <p:txBody>
          <a:bodyPr wrap="square" rtlCol="0">
            <a:spAutoFit/>
          </a:bodyPr>
          <a:lstStyle/>
          <a:p>
            <a:pPr algn="ctr"/>
            <a:r>
              <a:rPr lang="ja-JP" altLang="en-US"/>
              <a:t>　　プーリング層を入れて情報量を調整する</a:t>
            </a:r>
            <a:endParaRPr lang="en-US" altLang="ja-JP" dirty="0"/>
          </a:p>
          <a:p>
            <a:pPr algn="ctr"/>
            <a:r>
              <a:rPr lang="ja-JP" altLang="en-US"/>
              <a:t>　畳み込み層を増やし特徴抽出も強化する</a:t>
            </a:r>
            <a:endParaRPr lang="en-US" altLang="ja-JP" dirty="0"/>
          </a:p>
          <a:p>
            <a:pPr algn="ctr"/>
            <a:endParaRPr lang="en-US" altLang="ja-JP" dirty="0"/>
          </a:p>
          <a:p>
            <a:endParaRPr kumimoji="1" lang="ja-JP" altLang="en-US"/>
          </a:p>
        </p:txBody>
      </p:sp>
      <p:sp>
        <p:nvSpPr>
          <p:cNvPr id="10" name="テキスト ボックス 9">
            <a:extLst>
              <a:ext uri="{FF2B5EF4-FFF2-40B4-BE49-F238E27FC236}">
                <a16:creationId xmlns:a16="http://schemas.microsoft.com/office/drawing/2014/main" id="{875CFF6C-6CA8-0F47-90B3-60F4C40B795C}"/>
              </a:ext>
            </a:extLst>
          </p:cNvPr>
          <p:cNvSpPr txBox="1"/>
          <p:nvPr/>
        </p:nvSpPr>
        <p:spPr>
          <a:xfrm>
            <a:off x="560509" y="3832611"/>
            <a:ext cx="646331" cy="369332"/>
          </a:xfrm>
          <a:prstGeom prst="rect">
            <a:avLst/>
          </a:prstGeom>
          <a:noFill/>
        </p:spPr>
        <p:txBody>
          <a:bodyPr wrap="none" rtlCol="0">
            <a:spAutoFit/>
          </a:bodyPr>
          <a:lstStyle/>
          <a:p>
            <a:r>
              <a:rPr kumimoji="1" lang="ja-JP" altLang="en-US"/>
              <a:t>入力</a:t>
            </a:r>
          </a:p>
        </p:txBody>
      </p:sp>
      <p:sp>
        <p:nvSpPr>
          <p:cNvPr id="11" name="テキスト ボックス 10">
            <a:extLst>
              <a:ext uri="{FF2B5EF4-FFF2-40B4-BE49-F238E27FC236}">
                <a16:creationId xmlns:a16="http://schemas.microsoft.com/office/drawing/2014/main" id="{16DAE8BA-B46C-D845-B9EF-EF0FA44FACDC}"/>
              </a:ext>
            </a:extLst>
          </p:cNvPr>
          <p:cNvSpPr txBox="1"/>
          <p:nvPr/>
        </p:nvSpPr>
        <p:spPr>
          <a:xfrm>
            <a:off x="3423974" y="3799932"/>
            <a:ext cx="646331" cy="369332"/>
          </a:xfrm>
          <a:prstGeom prst="rect">
            <a:avLst/>
          </a:prstGeom>
          <a:noFill/>
        </p:spPr>
        <p:txBody>
          <a:bodyPr wrap="none" rtlCol="0">
            <a:spAutoFit/>
          </a:bodyPr>
          <a:lstStyle/>
          <a:p>
            <a:r>
              <a:rPr kumimoji="1" lang="ja-JP" altLang="en-US"/>
              <a:t>出力</a:t>
            </a:r>
          </a:p>
        </p:txBody>
      </p:sp>
      <p:sp>
        <p:nvSpPr>
          <p:cNvPr id="75" name="テキスト ボックス 74">
            <a:extLst>
              <a:ext uri="{FF2B5EF4-FFF2-40B4-BE49-F238E27FC236}">
                <a16:creationId xmlns:a16="http://schemas.microsoft.com/office/drawing/2014/main" id="{640090D8-459F-C342-88DE-F2F035BD648B}"/>
              </a:ext>
            </a:extLst>
          </p:cNvPr>
          <p:cNvSpPr txBox="1"/>
          <p:nvPr/>
        </p:nvSpPr>
        <p:spPr>
          <a:xfrm>
            <a:off x="11280258" y="3718514"/>
            <a:ext cx="646331" cy="369332"/>
          </a:xfrm>
          <a:prstGeom prst="rect">
            <a:avLst/>
          </a:prstGeom>
          <a:noFill/>
        </p:spPr>
        <p:txBody>
          <a:bodyPr wrap="none" rtlCol="0">
            <a:spAutoFit/>
          </a:bodyPr>
          <a:lstStyle/>
          <a:p>
            <a:r>
              <a:rPr kumimoji="1" lang="ja-JP" altLang="en-US"/>
              <a:t>出力</a:t>
            </a:r>
          </a:p>
        </p:txBody>
      </p:sp>
      <p:sp>
        <p:nvSpPr>
          <p:cNvPr id="76" name="テキスト ボックス 75">
            <a:extLst>
              <a:ext uri="{FF2B5EF4-FFF2-40B4-BE49-F238E27FC236}">
                <a16:creationId xmlns:a16="http://schemas.microsoft.com/office/drawing/2014/main" id="{BF14E26A-C2B0-6047-BA89-2B485536651C}"/>
              </a:ext>
            </a:extLst>
          </p:cNvPr>
          <p:cNvSpPr txBox="1"/>
          <p:nvPr/>
        </p:nvSpPr>
        <p:spPr>
          <a:xfrm>
            <a:off x="7261880" y="3757150"/>
            <a:ext cx="646331" cy="369332"/>
          </a:xfrm>
          <a:prstGeom prst="rect">
            <a:avLst/>
          </a:prstGeom>
          <a:noFill/>
        </p:spPr>
        <p:txBody>
          <a:bodyPr wrap="none" rtlCol="0">
            <a:spAutoFit/>
          </a:bodyPr>
          <a:lstStyle/>
          <a:p>
            <a:r>
              <a:rPr kumimoji="1" lang="ja-JP" altLang="en-US"/>
              <a:t>入力</a:t>
            </a:r>
          </a:p>
        </p:txBody>
      </p:sp>
    </p:spTree>
    <p:extLst>
      <p:ext uri="{BB962C8B-B14F-4D97-AF65-F5344CB8AC3E}">
        <p14:creationId xmlns:p14="http://schemas.microsoft.com/office/powerpoint/2010/main" val="3996900072"/>
      </p:ext>
    </p:extLst>
  </p:cSld>
  <p:clrMapOvr>
    <a:masterClrMapping/>
  </p:clrMapOvr>
  <mc:AlternateContent xmlns:mc="http://schemas.openxmlformats.org/markup-compatibility/2006" xmlns:p14="http://schemas.microsoft.com/office/powerpoint/2010/main">
    <mc:Choice Requires="p14">
      <p:transition spd="slow" p14:dur="2000" advTm="77"/>
    </mc:Choice>
    <mc:Fallback xmlns="">
      <p:transition spd="slow" advTm="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14AEE-430B-1844-B37B-B26877BAE48B}"/>
              </a:ext>
            </a:extLst>
          </p:cNvPr>
          <p:cNvSpPr>
            <a:spLocks noGrp="1"/>
          </p:cNvSpPr>
          <p:nvPr>
            <p:ph type="title"/>
          </p:nvPr>
        </p:nvSpPr>
        <p:spPr/>
        <p:txBody>
          <a:bodyPr/>
          <a:lstStyle/>
          <a:p>
            <a:r>
              <a:rPr kumimoji="1" lang="en-US" altLang="ja-JP" dirty="0"/>
              <a:t>3-3. CNN</a:t>
            </a:r>
            <a:r>
              <a:rPr kumimoji="1" lang="ja-JP" altLang="en-US"/>
              <a:t>モデル</a:t>
            </a:r>
            <a:r>
              <a:rPr kumimoji="1" lang="en-US" altLang="ja-JP" dirty="0"/>
              <a:t>3</a:t>
            </a:r>
            <a:r>
              <a:rPr kumimoji="1" lang="ja-JP" altLang="en-US"/>
              <a:t>の計算結果と評価</a:t>
            </a:r>
          </a:p>
        </p:txBody>
      </p:sp>
      <p:sp>
        <p:nvSpPr>
          <p:cNvPr id="3" name="コンテンツ プレースホルダー 2">
            <a:extLst>
              <a:ext uri="{FF2B5EF4-FFF2-40B4-BE49-F238E27FC236}">
                <a16:creationId xmlns:a16="http://schemas.microsoft.com/office/drawing/2014/main" id="{88FEC45A-3D1E-BE43-A006-9B8953C94E7F}"/>
              </a:ext>
            </a:extLst>
          </p:cNvPr>
          <p:cNvSpPr>
            <a:spLocks noGrp="1"/>
          </p:cNvSpPr>
          <p:nvPr>
            <p:ph idx="1"/>
          </p:nvPr>
        </p:nvSpPr>
        <p:spPr>
          <a:xfrm>
            <a:off x="6096000" y="1365250"/>
            <a:ext cx="4751070" cy="863600"/>
          </a:xfrm>
        </p:spPr>
        <p:txBody>
          <a:bodyPr>
            <a:normAutofit fontScale="92500" lnSpcReduction="20000"/>
          </a:bodyPr>
          <a:lstStyle/>
          <a:p>
            <a:pPr marL="0" indent="0">
              <a:buNone/>
            </a:pPr>
            <a:r>
              <a:rPr kumimoji="1" lang="ja-JP" altLang="en-US"/>
              <a:t>畳み込み</a:t>
            </a:r>
            <a:r>
              <a:rPr kumimoji="1" lang="en-US" altLang="ja-JP" dirty="0"/>
              <a:t>5</a:t>
            </a:r>
            <a:r>
              <a:rPr kumimoji="1" lang="ja-JP" altLang="en-US"/>
              <a:t>層、プーリング</a:t>
            </a:r>
            <a:r>
              <a:rPr lang="en-US" altLang="ja-JP" dirty="0"/>
              <a:t>1</a:t>
            </a:r>
            <a:r>
              <a:rPr kumimoji="1" lang="ja-JP" altLang="en-US"/>
              <a:t>層</a:t>
            </a:r>
            <a:endParaRPr kumimoji="1" lang="en-US" altLang="ja-JP" dirty="0"/>
          </a:p>
          <a:p>
            <a:pPr marL="0" indent="0">
              <a:buNone/>
            </a:pPr>
            <a:r>
              <a:rPr kumimoji="1" lang="ja-JP" altLang="en-US"/>
              <a:t>全結合</a:t>
            </a:r>
            <a:r>
              <a:rPr kumimoji="1" lang="en-US" altLang="ja-JP" dirty="0"/>
              <a:t>1</a:t>
            </a:r>
            <a:r>
              <a:rPr kumimoji="1" lang="ja-JP" altLang="en-US"/>
              <a:t>層によるモデル</a:t>
            </a:r>
          </a:p>
        </p:txBody>
      </p:sp>
      <p:pic>
        <p:nvPicPr>
          <p:cNvPr id="5" name="図 4">
            <a:extLst>
              <a:ext uri="{FF2B5EF4-FFF2-40B4-BE49-F238E27FC236}">
                <a16:creationId xmlns:a16="http://schemas.microsoft.com/office/drawing/2014/main" id="{C6329030-F323-3E44-B4F8-BADB40EB4FBE}"/>
              </a:ext>
            </a:extLst>
          </p:cNvPr>
          <p:cNvPicPr>
            <a:picLocks noChangeAspect="1"/>
          </p:cNvPicPr>
          <p:nvPr/>
        </p:nvPicPr>
        <p:blipFill>
          <a:blip r:embed="rId3"/>
          <a:stretch>
            <a:fillRect/>
          </a:stretch>
        </p:blipFill>
        <p:spPr>
          <a:xfrm>
            <a:off x="694544" y="1368425"/>
            <a:ext cx="4859311" cy="5257800"/>
          </a:xfrm>
          <a:prstGeom prst="rect">
            <a:avLst/>
          </a:prstGeom>
        </p:spPr>
      </p:pic>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704B3794-3C25-6B48-B12A-1C9D80FCB8F6}"/>
                  </a:ext>
                </a:extLst>
              </p:cNvPr>
              <p:cNvGraphicFramePr>
                <a:graphicFrameLocks noGrp="1"/>
              </p:cNvGraphicFramePr>
              <p:nvPr>
                <p:extLst>
                  <p:ext uri="{D42A27DB-BD31-4B8C-83A1-F6EECF244321}">
                    <p14:modId xmlns:p14="http://schemas.microsoft.com/office/powerpoint/2010/main" val="3857225064"/>
                  </p:ext>
                </p:extLst>
              </p:nvPr>
            </p:nvGraphicFramePr>
            <p:xfrm>
              <a:off x="5655914" y="2115820"/>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3192757629"/>
                        </a:ext>
                      </a:extLst>
                    </a:gridCol>
                    <a:gridCol w="2123056">
                      <a:extLst>
                        <a:ext uri="{9D8B030D-6E8A-4147-A177-3AD203B41FA5}">
                          <a16:colId xmlns:a16="http://schemas.microsoft.com/office/drawing/2014/main" val="363163929"/>
                        </a:ext>
                      </a:extLst>
                    </a:gridCol>
                    <a:gridCol w="2038514">
                      <a:extLst>
                        <a:ext uri="{9D8B030D-6E8A-4147-A177-3AD203B41FA5}">
                          <a16:colId xmlns:a16="http://schemas.microsoft.com/office/drawing/2014/main" val="3020363048"/>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2333717002"/>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kumimoji="1" lang="en-US" altLang="ja-JP" sz="2400" dirty="0"/>
                            <a:t>1.00</a:t>
                          </a:r>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5.13</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−4</m:t>
                                    </m:r>
                                  </m:sup>
                                </m:sSup>
                              </m:oMath>
                            </m:oMathPara>
                          </a14:m>
                          <a:endParaRPr kumimoji="1" lang="ja-JP" altLang="en-US" sz="2400" dirty="0"/>
                        </a:p>
                      </a:txBody>
                      <a:tcPr/>
                    </a:tc>
                    <a:extLst>
                      <a:ext uri="{0D108BD9-81ED-4DB2-BD59-A6C34878D82A}">
                        <a16:rowId xmlns:a16="http://schemas.microsoft.com/office/drawing/2014/main" val="2030458186"/>
                      </a:ext>
                    </a:extLst>
                  </a:tr>
                  <a:tr h="579130">
                    <a:tc>
                      <a:txBody>
                        <a:bodyPr/>
                        <a:lstStyle/>
                        <a:p>
                          <a:pPr algn="ctr"/>
                          <a:r>
                            <a:rPr kumimoji="1" lang="ja-JP" altLang="en-US" sz="2400" dirty="0"/>
                            <a:t>検証データ</a:t>
                          </a:r>
                        </a:p>
                      </a:txBody>
                      <a:tcPr/>
                    </a:tc>
                    <a:tc>
                      <a:txBody>
                        <a:bodyPr/>
                        <a:lstStyle/>
                        <a:p>
                          <a:pPr algn="ctr"/>
                          <a:r>
                            <a:rPr kumimoji="1" lang="en-US" altLang="ja-JP" sz="2400" dirty="0"/>
                            <a:t>0.873</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0.356</a:t>
                          </a:r>
                          <a:endParaRPr kumimoji="1" lang="ja-JP" altLang="en-US" sz="2400" dirty="0"/>
                        </a:p>
                      </a:txBody>
                      <a:tcPr/>
                    </a:tc>
                    <a:extLst>
                      <a:ext uri="{0D108BD9-81ED-4DB2-BD59-A6C34878D82A}">
                        <a16:rowId xmlns:a16="http://schemas.microsoft.com/office/drawing/2014/main" val="2649606614"/>
                      </a:ext>
                    </a:extLst>
                  </a:tr>
                </a:tbl>
              </a:graphicData>
            </a:graphic>
          </p:graphicFrame>
        </mc:Choice>
        <mc:Fallback xmlns="">
          <p:graphicFrame>
            <p:nvGraphicFramePr>
              <p:cNvPr id="6" name="表 5">
                <a:extLst>
                  <a:ext uri="{FF2B5EF4-FFF2-40B4-BE49-F238E27FC236}">
                    <a16:creationId xmlns:a16="http://schemas.microsoft.com/office/drawing/2014/main" id="{704B3794-3C25-6B48-B12A-1C9D80FCB8F6}"/>
                  </a:ext>
                </a:extLst>
              </p:cNvPr>
              <p:cNvGraphicFramePr>
                <a:graphicFrameLocks noGrp="1"/>
              </p:cNvGraphicFramePr>
              <p:nvPr>
                <p:extLst>
                  <p:ext uri="{D42A27DB-BD31-4B8C-83A1-F6EECF244321}">
                    <p14:modId xmlns:p14="http://schemas.microsoft.com/office/powerpoint/2010/main" val="3857225064"/>
                  </p:ext>
                </p:extLst>
              </p:nvPr>
            </p:nvGraphicFramePr>
            <p:xfrm>
              <a:off x="5655914" y="2115820"/>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3192757629"/>
                        </a:ext>
                      </a:extLst>
                    </a:gridCol>
                    <a:gridCol w="2123056">
                      <a:extLst>
                        <a:ext uri="{9D8B030D-6E8A-4147-A177-3AD203B41FA5}">
                          <a16:colId xmlns:a16="http://schemas.microsoft.com/office/drawing/2014/main" val="363163929"/>
                        </a:ext>
                      </a:extLst>
                    </a:gridCol>
                    <a:gridCol w="2038514">
                      <a:extLst>
                        <a:ext uri="{9D8B030D-6E8A-4147-A177-3AD203B41FA5}">
                          <a16:colId xmlns:a16="http://schemas.microsoft.com/office/drawing/2014/main" val="3020363048"/>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2333717002"/>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kumimoji="1" lang="en-US" altLang="ja-JP" sz="2400" dirty="0"/>
                            <a:t>1.00</a:t>
                          </a:r>
                          <a:endParaRPr kumimoji="1" lang="ja-JP" altLang="en-US" sz="2400" dirty="0"/>
                        </a:p>
                      </a:txBody>
                      <a:tcPr/>
                    </a:tc>
                    <a:tc>
                      <a:txBody>
                        <a:bodyPr/>
                        <a:lstStyle/>
                        <a:p>
                          <a:endParaRPr lang="ja-JP"/>
                        </a:p>
                      </a:txBody>
                      <a:tcPr>
                        <a:blipFill>
                          <a:blip r:embed="rId4"/>
                          <a:stretch>
                            <a:fillRect l="-208696" t="-108696" r="-621" b="-102174"/>
                          </a:stretch>
                        </a:blipFill>
                      </a:tcPr>
                    </a:tc>
                    <a:extLst>
                      <a:ext uri="{0D108BD9-81ED-4DB2-BD59-A6C34878D82A}">
                        <a16:rowId xmlns:a16="http://schemas.microsoft.com/office/drawing/2014/main" val="2030458186"/>
                      </a:ext>
                    </a:extLst>
                  </a:tr>
                  <a:tr h="579130">
                    <a:tc>
                      <a:txBody>
                        <a:bodyPr/>
                        <a:lstStyle/>
                        <a:p>
                          <a:pPr algn="ctr"/>
                          <a:r>
                            <a:rPr kumimoji="1" lang="ja-JP" altLang="en-US" sz="2400" dirty="0"/>
                            <a:t>検証データ</a:t>
                          </a:r>
                        </a:p>
                      </a:txBody>
                      <a:tcPr/>
                    </a:tc>
                    <a:tc>
                      <a:txBody>
                        <a:bodyPr/>
                        <a:lstStyle/>
                        <a:p>
                          <a:pPr algn="ctr"/>
                          <a:r>
                            <a:rPr kumimoji="1" lang="en-US" altLang="ja-JP" sz="2400" dirty="0"/>
                            <a:t>0.873</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0.356</a:t>
                          </a:r>
                          <a:endParaRPr kumimoji="1" lang="ja-JP" altLang="en-US" sz="2400" dirty="0"/>
                        </a:p>
                      </a:txBody>
                      <a:tcPr/>
                    </a:tc>
                    <a:extLst>
                      <a:ext uri="{0D108BD9-81ED-4DB2-BD59-A6C34878D82A}">
                        <a16:rowId xmlns:a16="http://schemas.microsoft.com/office/drawing/2014/main" val="2649606614"/>
                      </a:ext>
                    </a:extLst>
                  </a:tr>
                </a:tbl>
              </a:graphicData>
            </a:graphic>
          </p:graphicFrame>
        </mc:Fallback>
      </mc:AlternateContent>
      <p:sp>
        <p:nvSpPr>
          <p:cNvPr id="7" name="テキスト ボックス 6">
            <a:extLst>
              <a:ext uri="{FF2B5EF4-FFF2-40B4-BE49-F238E27FC236}">
                <a16:creationId xmlns:a16="http://schemas.microsoft.com/office/drawing/2014/main" id="{3F81BC5A-07F9-A844-8412-F160190B4FA6}"/>
              </a:ext>
            </a:extLst>
          </p:cNvPr>
          <p:cNvSpPr txBox="1"/>
          <p:nvPr/>
        </p:nvSpPr>
        <p:spPr>
          <a:xfrm>
            <a:off x="5553855" y="3881258"/>
            <a:ext cx="6623538" cy="2800767"/>
          </a:xfrm>
          <a:prstGeom prst="rect">
            <a:avLst/>
          </a:prstGeom>
          <a:noFill/>
        </p:spPr>
        <p:txBody>
          <a:bodyPr wrap="square" rtlCol="0">
            <a:spAutoFit/>
          </a:bodyPr>
          <a:lstStyle/>
          <a:p>
            <a:r>
              <a:rPr lang="ja-JP" altLang="en-US" sz="2400"/>
              <a:t>評価</a:t>
            </a:r>
            <a:endParaRPr lang="en-US" altLang="ja-JP" sz="2400" dirty="0"/>
          </a:p>
          <a:p>
            <a:pPr marL="457200" indent="-457200">
              <a:buFont typeface="Arial" panose="020B0604020202020204" pitchFamily="34" charset="0"/>
              <a:buChar char="•"/>
            </a:pPr>
            <a:r>
              <a:rPr lang="ja-JP" altLang="en-US" sz="2400"/>
              <a:t>モデル</a:t>
            </a:r>
            <a:r>
              <a:rPr lang="en-US" altLang="ja-JP" sz="2400" dirty="0"/>
              <a:t>2</a:t>
            </a:r>
            <a:r>
              <a:rPr lang="ja-JP" altLang="en-US" sz="2400"/>
              <a:t>に比べ訓練データの損失関数が小さくなり特徴量の抽出の精度が向上した</a:t>
            </a:r>
            <a:endParaRPr lang="en-US" altLang="ja-JP" sz="2400" dirty="0"/>
          </a:p>
          <a:p>
            <a:pPr marL="457200" indent="-457200">
              <a:buFont typeface="Arial" panose="020B0604020202020204" pitchFamily="34" charset="0"/>
              <a:buChar char="•"/>
            </a:pPr>
            <a:r>
              <a:rPr lang="ja-JP" altLang="en-US" sz="2400"/>
              <a:t>検証データの正解率、損失関数が悪化し、より過学習が進んでしまった</a:t>
            </a:r>
            <a:endParaRPr lang="en-US" altLang="ja-JP" sz="2400" dirty="0"/>
          </a:p>
          <a:p>
            <a:pPr marL="457200" indent="-457200">
              <a:buFont typeface="Arial" panose="020B0604020202020204" pitchFamily="34" charset="0"/>
              <a:buChar char="•"/>
            </a:pPr>
            <a:endParaRPr kumimoji="1" lang="en-US" altLang="ja-JP" sz="2800" dirty="0"/>
          </a:p>
          <a:p>
            <a:pPr marL="457200" indent="-457200">
              <a:buFont typeface="Arial" panose="020B0604020202020204" pitchFamily="34" charset="0"/>
              <a:buChar char="•"/>
            </a:pPr>
            <a:endParaRPr kumimoji="1" lang="en-US" altLang="ja-JP" sz="2800" dirty="0"/>
          </a:p>
        </p:txBody>
      </p:sp>
    </p:spTree>
    <p:custDataLst>
      <p:tags r:id="rId1"/>
    </p:custDataLst>
    <p:extLst>
      <p:ext uri="{BB962C8B-B14F-4D97-AF65-F5344CB8AC3E}">
        <p14:creationId xmlns:p14="http://schemas.microsoft.com/office/powerpoint/2010/main" val="303902296"/>
      </p:ext>
    </p:extLst>
  </p:cSld>
  <p:clrMapOvr>
    <a:masterClrMapping/>
  </p:clrMapOvr>
  <mc:AlternateContent xmlns:mc="http://schemas.openxmlformats.org/markup-compatibility/2006" xmlns:p14="http://schemas.microsoft.com/office/powerpoint/2010/main">
    <mc:Choice Requires="p14">
      <p:transition spd="slow" p14:dur="2000" advTm="39"/>
    </mc:Choice>
    <mc:Fallback xmlns="">
      <p:transition spd="slow" advTm="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0A4A1-0929-2341-8F39-017224A6060D}"/>
              </a:ext>
            </a:extLst>
          </p:cNvPr>
          <p:cNvSpPr>
            <a:spLocks noGrp="1"/>
          </p:cNvSpPr>
          <p:nvPr>
            <p:ph type="title"/>
          </p:nvPr>
        </p:nvSpPr>
        <p:spPr/>
        <p:txBody>
          <a:bodyPr/>
          <a:lstStyle/>
          <a:p>
            <a:r>
              <a:rPr lang="en-US" altLang="ja-JP" dirty="0"/>
              <a:t>3-4. </a:t>
            </a:r>
            <a:r>
              <a:rPr lang="ja-JP" altLang="en-US" sz="4000"/>
              <a:t>自作</a:t>
            </a:r>
            <a:r>
              <a:rPr lang="en-US" altLang="ja-JP" sz="4000" dirty="0"/>
              <a:t>CNN</a:t>
            </a:r>
            <a:r>
              <a:rPr lang="ja-JP" altLang="en-US" sz="4000"/>
              <a:t>についての考察</a:t>
            </a:r>
            <a:endParaRPr kumimoji="1" lang="ja-JP" altLang="en-US" sz="4000"/>
          </a:p>
        </p:txBody>
      </p:sp>
      <p:sp>
        <p:nvSpPr>
          <p:cNvPr id="3" name="コンテンツ プレースホルダー 2">
            <a:extLst>
              <a:ext uri="{FF2B5EF4-FFF2-40B4-BE49-F238E27FC236}">
                <a16:creationId xmlns:a16="http://schemas.microsoft.com/office/drawing/2014/main" id="{266EAD3B-30D2-9947-B4F8-7117A791DECC}"/>
              </a:ext>
            </a:extLst>
          </p:cNvPr>
          <p:cNvSpPr>
            <a:spLocks noGrp="1"/>
          </p:cNvSpPr>
          <p:nvPr>
            <p:ph idx="1"/>
          </p:nvPr>
        </p:nvSpPr>
        <p:spPr/>
        <p:txBody>
          <a:bodyPr/>
          <a:lstStyle/>
          <a:p>
            <a:r>
              <a:rPr lang="en-US" altLang="ja-JP" dirty="0"/>
              <a:t>CNN</a:t>
            </a:r>
            <a:r>
              <a:rPr lang="ja-JP" altLang="en-US"/>
              <a:t>モデル</a:t>
            </a:r>
            <a:r>
              <a:rPr lang="en-US" altLang="ja-JP" dirty="0"/>
              <a:t>3</a:t>
            </a:r>
            <a:r>
              <a:rPr lang="ja-JP" altLang="en-US"/>
              <a:t>で過学習がより進行したのは、畳み込み層を連続して重ねてしまい、訓練データの特徴の抽出に特化しすぎてしまったためだと考えられる</a:t>
            </a:r>
            <a:endParaRPr lang="en-US" altLang="ja-JP" dirty="0"/>
          </a:p>
          <a:p>
            <a:r>
              <a:rPr lang="ja-JP" altLang="en-US"/>
              <a:t>車が写真の中央に写っている写真を用いたため、プーリング層の特長の</a:t>
            </a:r>
            <a:r>
              <a:rPr lang="en-US" altLang="ja-JP" dirty="0"/>
              <a:t>1</a:t>
            </a:r>
            <a:r>
              <a:rPr lang="ja-JP" altLang="en-US"/>
              <a:t>つであるロバスト耐性が有効でなく、また畳み込み層で抽出した特徴量をうまく削減できなかったからであると考えられる</a:t>
            </a:r>
            <a:endParaRPr lang="en-US" altLang="ja-JP" dirty="0"/>
          </a:p>
        </p:txBody>
      </p:sp>
    </p:spTree>
    <p:extLst>
      <p:ext uri="{BB962C8B-B14F-4D97-AF65-F5344CB8AC3E}">
        <p14:creationId xmlns:p14="http://schemas.microsoft.com/office/powerpoint/2010/main" val="1275213377"/>
      </p:ext>
    </p:extLst>
  </p:cSld>
  <p:clrMapOvr>
    <a:masterClrMapping/>
  </p:clrMapOvr>
  <mc:AlternateContent xmlns:mc="http://schemas.openxmlformats.org/markup-compatibility/2006" xmlns:p14="http://schemas.microsoft.com/office/powerpoint/2010/main">
    <mc:Choice Requires="p14">
      <p:transition spd="slow" p14:dur="2000" advTm="625"/>
    </mc:Choice>
    <mc:Fallback xmlns="">
      <p:transition spd="slow" advTm="6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B8ABE40-4AB5-4853-93A2-4F27B6542EED}"/>
              </a:ext>
            </a:extLst>
          </p:cNvPr>
          <p:cNvSpPr/>
          <p:nvPr/>
        </p:nvSpPr>
        <p:spPr>
          <a:xfrm>
            <a:off x="1253501" y="1282499"/>
            <a:ext cx="9307926" cy="5078313"/>
          </a:xfrm>
          <a:prstGeom prst="rect">
            <a:avLst/>
          </a:prstGeom>
        </p:spPr>
        <p:txBody>
          <a:bodyPr wrap="square">
            <a:spAutoFit/>
          </a:bodyPr>
          <a:lstStyle/>
          <a:p>
            <a:br>
              <a:rPr lang="ja-JP" altLang="en-US" sz="3600" b="0" i="0" dirty="0">
                <a:solidFill>
                  <a:srgbClr val="1D1C1D"/>
                </a:solidFill>
                <a:effectLst/>
                <a:latin typeface="NotoSansJP"/>
              </a:rPr>
            </a:br>
            <a:r>
              <a:rPr lang="en-US" altLang="ja-JP" sz="3600" b="0" i="0" dirty="0">
                <a:solidFill>
                  <a:srgbClr val="1D1C1D"/>
                </a:solidFill>
                <a:effectLst/>
                <a:latin typeface="NotoSansJP"/>
              </a:rPr>
              <a:t>1</a:t>
            </a:r>
            <a:r>
              <a:rPr lang="en-US" altLang="ja-JP" sz="3600" dirty="0">
                <a:solidFill>
                  <a:srgbClr val="1D1C1D"/>
                </a:solidFill>
                <a:latin typeface="NotoSansJP"/>
              </a:rPr>
              <a:t>.</a:t>
            </a:r>
            <a:r>
              <a:rPr lang="en-US" altLang="ja-JP" sz="3600" b="0" i="0" dirty="0">
                <a:solidFill>
                  <a:srgbClr val="1D1C1D"/>
                </a:solidFill>
                <a:effectLst/>
                <a:latin typeface="NotoSansJP"/>
              </a:rPr>
              <a:t> </a:t>
            </a:r>
            <a:r>
              <a:rPr lang="ja-JP" altLang="en-US" sz="3600" b="0" i="0">
                <a:solidFill>
                  <a:srgbClr val="1D1C1D"/>
                </a:solidFill>
                <a:effectLst/>
                <a:latin typeface="NotoSansJP"/>
              </a:rPr>
              <a:t>実験の概要</a:t>
            </a:r>
            <a:br>
              <a:rPr lang="ja-JP" altLang="en-US" sz="3600" b="0" i="0" dirty="0">
                <a:solidFill>
                  <a:srgbClr val="1D1C1D"/>
                </a:solidFill>
                <a:effectLst/>
                <a:latin typeface="NotoSansJP"/>
              </a:rPr>
            </a:br>
            <a:r>
              <a:rPr lang="en-US" altLang="ja-JP" sz="3600" b="0" i="0" dirty="0">
                <a:solidFill>
                  <a:srgbClr val="1D1C1D"/>
                </a:solidFill>
                <a:effectLst/>
                <a:latin typeface="NotoSansJP"/>
              </a:rPr>
              <a:t>2</a:t>
            </a:r>
            <a:r>
              <a:rPr lang="en-US" altLang="ja-JP" sz="3600" dirty="0">
                <a:solidFill>
                  <a:srgbClr val="1D1C1D"/>
                </a:solidFill>
                <a:latin typeface="NotoSansJP"/>
              </a:rPr>
              <a:t>.</a:t>
            </a:r>
            <a:r>
              <a:rPr lang="en-US" altLang="ja-JP" sz="3600" b="0" i="0" dirty="0">
                <a:solidFill>
                  <a:srgbClr val="1D1C1D"/>
                </a:solidFill>
                <a:effectLst/>
                <a:latin typeface="NotoSansJP"/>
              </a:rPr>
              <a:t> CNN</a:t>
            </a:r>
            <a:r>
              <a:rPr lang="ja-JP" altLang="en-US" sz="3600" b="0" i="0">
                <a:solidFill>
                  <a:srgbClr val="1D1C1D"/>
                </a:solidFill>
                <a:effectLst/>
                <a:latin typeface="NotoSansJP"/>
              </a:rPr>
              <a:t>について</a:t>
            </a:r>
            <a:endParaRPr lang="en-US" altLang="ja-JP" sz="3600" b="0" i="0" dirty="0">
              <a:solidFill>
                <a:srgbClr val="1D1C1D"/>
              </a:solidFill>
              <a:effectLst/>
              <a:latin typeface="NotoSansJP"/>
            </a:endParaRPr>
          </a:p>
          <a:p>
            <a:r>
              <a:rPr lang="en-US" altLang="ja-JP" sz="3600" dirty="0">
                <a:solidFill>
                  <a:srgbClr val="1D1C1D"/>
                </a:solidFill>
                <a:latin typeface="NotoSansJP"/>
              </a:rPr>
              <a:t>3. </a:t>
            </a:r>
            <a:r>
              <a:rPr lang="ja-JP" altLang="en-US" sz="3600">
                <a:solidFill>
                  <a:srgbClr val="1D1C1D"/>
                </a:solidFill>
                <a:latin typeface="NotoSansJP"/>
              </a:rPr>
              <a:t>自</a:t>
            </a:r>
            <a:r>
              <a:rPr lang="ja-JP" altLang="en-US" sz="3600" b="0" i="0">
                <a:solidFill>
                  <a:srgbClr val="1D1C1D"/>
                </a:solidFill>
                <a:effectLst/>
                <a:latin typeface="NotoSansJP"/>
              </a:rPr>
              <a:t>作</a:t>
            </a:r>
            <a:r>
              <a:rPr lang="ja-JP" altLang="en-US" sz="3600">
                <a:solidFill>
                  <a:srgbClr val="1D1C1D"/>
                </a:solidFill>
                <a:latin typeface="NotoSansJP"/>
              </a:rPr>
              <a:t>の</a:t>
            </a:r>
            <a:r>
              <a:rPr lang="en-US" altLang="ja-JP" sz="3600" dirty="0">
                <a:solidFill>
                  <a:srgbClr val="1D1C1D"/>
                </a:solidFill>
                <a:latin typeface="NotoSansJP"/>
              </a:rPr>
              <a:t>CNN</a:t>
            </a:r>
            <a:r>
              <a:rPr lang="ja-JP" altLang="en-US" sz="3600">
                <a:solidFill>
                  <a:srgbClr val="1D1C1D"/>
                </a:solidFill>
                <a:latin typeface="NotoSansJP"/>
              </a:rPr>
              <a:t>モデルでの実験結果</a:t>
            </a:r>
            <a:br>
              <a:rPr lang="en-US" altLang="ja-JP" sz="3600" b="0" i="0" dirty="0">
                <a:solidFill>
                  <a:srgbClr val="1D1C1D"/>
                </a:solidFill>
                <a:effectLst/>
                <a:latin typeface="NotoSansJP"/>
              </a:rPr>
            </a:br>
            <a:r>
              <a:rPr lang="en-US" altLang="ja-JP" sz="3600" b="0" i="0" dirty="0">
                <a:solidFill>
                  <a:srgbClr val="1D1C1D"/>
                </a:solidFill>
                <a:effectLst/>
                <a:latin typeface="NotoSansJP"/>
              </a:rPr>
              <a:t>4. VGG16</a:t>
            </a:r>
            <a:r>
              <a:rPr lang="ja-JP" altLang="en-US" sz="3600" b="0" i="0" dirty="0">
                <a:solidFill>
                  <a:srgbClr val="1D1C1D"/>
                </a:solidFill>
                <a:effectLst/>
                <a:latin typeface="NotoSansJP"/>
              </a:rPr>
              <a:t>の転移学習</a:t>
            </a:r>
            <a:endParaRPr lang="en-US" altLang="ja-JP" sz="3600" b="0" i="0" dirty="0">
              <a:solidFill>
                <a:srgbClr val="1D1C1D"/>
              </a:solidFill>
              <a:effectLst/>
              <a:latin typeface="NotoSansJP"/>
            </a:endParaRPr>
          </a:p>
          <a:p>
            <a:r>
              <a:rPr lang="en-US" altLang="ja-JP" sz="3600" dirty="0">
                <a:solidFill>
                  <a:srgbClr val="1D1C1D"/>
                </a:solidFill>
                <a:latin typeface="NotoSansJP"/>
              </a:rPr>
              <a:t>5.</a:t>
            </a:r>
            <a:r>
              <a:rPr lang="en-US" altLang="ja-JP" sz="3600" b="0" i="0" dirty="0">
                <a:solidFill>
                  <a:srgbClr val="1D1C1D"/>
                </a:solidFill>
                <a:effectLst/>
                <a:latin typeface="NotoSansJP"/>
              </a:rPr>
              <a:t> </a:t>
            </a:r>
            <a:r>
              <a:rPr lang="en-US" altLang="ja-JP" sz="3600" dirty="0">
                <a:solidFill>
                  <a:srgbClr val="1D1C1D"/>
                </a:solidFill>
                <a:latin typeface="NotoSansJP"/>
              </a:rPr>
              <a:t>VGG16</a:t>
            </a:r>
            <a:r>
              <a:rPr lang="ja-JP" altLang="en-US" sz="3600" dirty="0">
                <a:solidFill>
                  <a:srgbClr val="1D1C1D"/>
                </a:solidFill>
                <a:latin typeface="NotoSansJP"/>
              </a:rPr>
              <a:t>のファインチューニング</a:t>
            </a:r>
            <a:br>
              <a:rPr lang="ja-JP" altLang="en-US" sz="3600" b="0" i="0" dirty="0">
                <a:solidFill>
                  <a:srgbClr val="1D1C1D"/>
                </a:solidFill>
                <a:effectLst/>
                <a:latin typeface="NotoSansJP"/>
              </a:rPr>
            </a:br>
            <a:r>
              <a:rPr lang="en-US" altLang="ja-JP" sz="3600" dirty="0">
                <a:solidFill>
                  <a:srgbClr val="1D1C1D"/>
                </a:solidFill>
                <a:latin typeface="NotoSansJP"/>
              </a:rPr>
              <a:t>6.</a:t>
            </a:r>
            <a:r>
              <a:rPr lang="en-US" altLang="ja-JP" sz="3600" b="0" i="0" dirty="0">
                <a:solidFill>
                  <a:srgbClr val="1D1C1D"/>
                </a:solidFill>
                <a:effectLst/>
                <a:latin typeface="NotoSansJP"/>
              </a:rPr>
              <a:t> </a:t>
            </a:r>
            <a:r>
              <a:rPr lang="ja-JP" altLang="en-US" sz="3600" b="0" i="0" dirty="0">
                <a:solidFill>
                  <a:srgbClr val="1D1C1D"/>
                </a:solidFill>
                <a:effectLst/>
                <a:latin typeface="NotoSansJP"/>
              </a:rPr>
              <a:t>モデル全体に関する評価</a:t>
            </a:r>
            <a:br>
              <a:rPr lang="ja-JP" altLang="en-US" sz="3600" b="0" i="0" dirty="0">
                <a:solidFill>
                  <a:srgbClr val="1D1C1D"/>
                </a:solidFill>
                <a:effectLst/>
                <a:latin typeface="NotoSansJP"/>
              </a:rPr>
            </a:br>
            <a:r>
              <a:rPr lang="en-US" altLang="ja-JP" sz="3600" dirty="0">
                <a:solidFill>
                  <a:srgbClr val="1D1C1D"/>
                </a:solidFill>
                <a:latin typeface="NotoSansJP"/>
              </a:rPr>
              <a:t>7.</a:t>
            </a:r>
            <a:r>
              <a:rPr lang="en-US" altLang="ja-JP" sz="3600" b="0" i="0" dirty="0">
                <a:solidFill>
                  <a:srgbClr val="1D1C1D"/>
                </a:solidFill>
                <a:effectLst/>
                <a:latin typeface="NotoSansJP"/>
              </a:rPr>
              <a:t> </a:t>
            </a:r>
            <a:r>
              <a:rPr lang="ja-JP" altLang="en-US" sz="3600" b="0" i="0" dirty="0">
                <a:solidFill>
                  <a:srgbClr val="1D1C1D"/>
                </a:solidFill>
                <a:effectLst/>
                <a:latin typeface="NotoSansJP"/>
              </a:rPr>
              <a:t>ファインチューニングの可視化</a:t>
            </a:r>
            <a:br>
              <a:rPr lang="ja-JP" altLang="en-US" sz="3600" b="0" i="0" dirty="0">
                <a:solidFill>
                  <a:srgbClr val="1D1C1D"/>
                </a:solidFill>
                <a:effectLst/>
                <a:latin typeface="NotoSansJP"/>
              </a:rPr>
            </a:br>
            <a:r>
              <a:rPr lang="en-US" altLang="ja-JP" sz="3600" dirty="0">
                <a:solidFill>
                  <a:srgbClr val="1D1C1D"/>
                </a:solidFill>
                <a:latin typeface="NotoSansJP"/>
              </a:rPr>
              <a:t>8.</a:t>
            </a:r>
            <a:r>
              <a:rPr lang="en-US" altLang="ja-JP" sz="3600" b="0" i="0" dirty="0">
                <a:solidFill>
                  <a:srgbClr val="1D1C1D"/>
                </a:solidFill>
                <a:effectLst/>
                <a:latin typeface="NotoSansJP"/>
              </a:rPr>
              <a:t> </a:t>
            </a:r>
            <a:r>
              <a:rPr lang="ja-JP" altLang="en-US" sz="3600" b="0" i="0" dirty="0">
                <a:solidFill>
                  <a:srgbClr val="1D1C1D"/>
                </a:solidFill>
                <a:effectLst/>
                <a:latin typeface="NotoSansJP"/>
              </a:rPr>
              <a:t>まとめ</a:t>
            </a:r>
          </a:p>
        </p:txBody>
      </p:sp>
      <p:sp>
        <p:nvSpPr>
          <p:cNvPr id="2" name="正方形/長方形 1">
            <a:extLst>
              <a:ext uri="{FF2B5EF4-FFF2-40B4-BE49-F238E27FC236}">
                <a16:creationId xmlns:a16="http://schemas.microsoft.com/office/drawing/2014/main" id="{148D4ED2-3B70-4030-8677-CD020EE2D4CC}"/>
              </a:ext>
            </a:extLst>
          </p:cNvPr>
          <p:cNvSpPr/>
          <p:nvPr/>
        </p:nvSpPr>
        <p:spPr>
          <a:xfrm>
            <a:off x="598365" y="451502"/>
            <a:ext cx="4663182" cy="830997"/>
          </a:xfrm>
          <a:prstGeom prst="rect">
            <a:avLst/>
          </a:prstGeom>
        </p:spPr>
        <p:txBody>
          <a:bodyPr wrap="square">
            <a:spAutoFit/>
          </a:bodyPr>
          <a:lstStyle/>
          <a:p>
            <a:r>
              <a:rPr lang="en-US" altLang="ja-JP" sz="4800" dirty="0">
                <a:solidFill>
                  <a:srgbClr val="1D1C1D"/>
                </a:solidFill>
                <a:latin typeface="NotoSansJP"/>
              </a:rPr>
              <a:t> </a:t>
            </a:r>
            <a:r>
              <a:rPr lang="ja-JP" altLang="en-US" sz="4800">
                <a:solidFill>
                  <a:srgbClr val="1D1C1D"/>
                </a:solidFill>
                <a:latin typeface="NotoSansJP"/>
              </a:rPr>
              <a:t>発表の流れ</a:t>
            </a:r>
            <a:endParaRPr lang="ja-JP" altLang="en-US" sz="4800" dirty="0"/>
          </a:p>
        </p:txBody>
      </p:sp>
    </p:spTree>
    <p:extLst>
      <p:ext uri="{BB962C8B-B14F-4D97-AF65-F5344CB8AC3E}">
        <p14:creationId xmlns:p14="http://schemas.microsoft.com/office/powerpoint/2010/main" val="3499632925"/>
      </p:ext>
    </p:extLst>
  </p:cSld>
  <p:clrMapOvr>
    <a:masterClrMapping/>
  </p:clrMapOvr>
  <mc:AlternateContent xmlns:mc="http://schemas.openxmlformats.org/markup-compatibility/2006" xmlns:p14="http://schemas.microsoft.com/office/powerpoint/2010/main">
    <mc:Choice Requires="p14">
      <p:transition spd="slow" p14:dur="2000" advTm="498"/>
    </mc:Choice>
    <mc:Fallback xmlns="">
      <p:transition spd="slow" advTm="4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5D14924-9DFA-4943-8049-8316C455A759}"/>
              </a:ext>
            </a:extLst>
          </p:cNvPr>
          <p:cNvSpPr>
            <a:spLocks noGrp="1"/>
          </p:cNvSpPr>
          <p:nvPr>
            <p:ph idx="1"/>
          </p:nvPr>
        </p:nvSpPr>
        <p:spPr>
          <a:xfrm>
            <a:off x="1775085" y="2209462"/>
            <a:ext cx="10515600" cy="3082067"/>
          </a:xfrm>
        </p:spPr>
        <p:txBody>
          <a:bodyPr>
            <a:normAutofit/>
          </a:bodyPr>
          <a:lstStyle/>
          <a:p>
            <a:pPr marL="0" indent="0">
              <a:buNone/>
            </a:pPr>
            <a:r>
              <a:rPr lang="en-US" altLang="ja-JP" sz="3600" dirty="0"/>
              <a:t>4-1. </a:t>
            </a:r>
            <a:r>
              <a:rPr lang="ja-JP" altLang="en-US" sz="3600" dirty="0"/>
              <a:t>なぜ転移学習をするか</a:t>
            </a:r>
          </a:p>
          <a:p>
            <a:pPr marL="0" indent="0">
              <a:buNone/>
            </a:pPr>
            <a:r>
              <a:rPr lang="en-US" altLang="ja-JP" sz="3600" dirty="0"/>
              <a:t>4-2. </a:t>
            </a:r>
            <a:r>
              <a:rPr lang="ja-JP" altLang="en-US" sz="3600" dirty="0"/>
              <a:t>転移学習の説明</a:t>
            </a:r>
          </a:p>
          <a:p>
            <a:pPr marL="0" indent="0">
              <a:buNone/>
            </a:pPr>
            <a:r>
              <a:rPr lang="en-US" altLang="ja-JP" sz="3600" dirty="0"/>
              <a:t>4-3. </a:t>
            </a:r>
            <a:r>
              <a:rPr lang="ja-JP" altLang="en-US" sz="3600" dirty="0"/>
              <a:t>なぜ</a:t>
            </a:r>
            <a:r>
              <a:rPr lang="en-US" altLang="ja-JP" sz="3600" dirty="0"/>
              <a:t>VGG16</a:t>
            </a:r>
            <a:r>
              <a:rPr lang="ja-JP" altLang="en-US" sz="3600" dirty="0"/>
              <a:t>を選択したか </a:t>
            </a:r>
          </a:p>
          <a:p>
            <a:pPr marL="0" indent="0">
              <a:buNone/>
            </a:pPr>
            <a:r>
              <a:rPr lang="en-US" altLang="ja-JP" sz="3600" dirty="0"/>
              <a:t>4-4. VGG16</a:t>
            </a:r>
            <a:r>
              <a:rPr lang="ja-JP" altLang="en-US" sz="3600" dirty="0"/>
              <a:t>の転移学習の計算結果に対する考察</a:t>
            </a:r>
          </a:p>
        </p:txBody>
      </p:sp>
      <p:sp>
        <p:nvSpPr>
          <p:cNvPr id="4" name="タイトル 1">
            <a:extLst>
              <a:ext uri="{FF2B5EF4-FFF2-40B4-BE49-F238E27FC236}">
                <a16:creationId xmlns:a16="http://schemas.microsoft.com/office/drawing/2014/main" id="{0D9F8CF2-9BEB-4710-A827-FF84CBCEA93D}"/>
              </a:ext>
            </a:extLst>
          </p:cNvPr>
          <p:cNvSpPr>
            <a:spLocks noGrp="1"/>
          </p:cNvSpPr>
          <p:nvPr>
            <p:ph type="title"/>
          </p:nvPr>
        </p:nvSpPr>
        <p:spPr>
          <a:xfrm>
            <a:off x="838200" y="365125"/>
            <a:ext cx="10515600" cy="1325563"/>
          </a:xfrm>
        </p:spPr>
        <p:txBody>
          <a:bodyPr>
            <a:normAutofit/>
          </a:bodyPr>
          <a:lstStyle/>
          <a:p>
            <a:r>
              <a:rPr kumimoji="1" lang="en-US" altLang="ja-JP" sz="5400" b="1" dirty="0"/>
              <a:t>4. VGG16</a:t>
            </a:r>
            <a:r>
              <a:rPr kumimoji="1" lang="ja-JP" altLang="en-US" sz="5400" b="1" dirty="0"/>
              <a:t>の転移学習</a:t>
            </a:r>
          </a:p>
        </p:txBody>
      </p:sp>
    </p:spTree>
    <p:extLst>
      <p:ext uri="{BB962C8B-B14F-4D97-AF65-F5344CB8AC3E}">
        <p14:creationId xmlns:p14="http://schemas.microsoft.com/office/powerpoint/2010/main" val="4141535620"/>
      </p:ext>
    </p:extLst>
  </p:cSld>
  <p:clrMapOvr>
    <a:masterClrMapping/>
  </p:clrMapOvr>
  <mc:AlternateContent xmlns:mc="http://schemas.openxmlformats.org/markup-compatibility/2006" xmlns:p14="http://schemas.microsoft.com/office/powerpoint/2010/main">
    <mc:Choice Requires="p14">
      <p:transition spd="slow" p14:dur="2000" advTm="31035"/>
    </mc:Choice>
    <mc:Fallback xmlns="">
      <p:transition spd="slow" advTm="3103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E64BC8-A775-41C1-8A20-1AA91D0C8E0D}"/>
              </a:ext>
            </a:extLst>
          </p:cNvPr>
          <p:cNvSpPr>
            <a:spLocks noGrp="1"/>
          </p:cNvSpPr>
          <p:nvPr>
            <p:ph idx="1"/>
          </p:nvPr>
        </p:nvSpPr>
        <p:spPr>
          <a:xfrm>
            <a:off x="661506" y="542648"/>
            <a:ext cx="5596171" cy="694857"/>
          </a:xfrm>
        </p:spPr>
        <p:txBody>
          <a:bodyPr>
            <a:normAutofit/>
          </a:bodyPr>
          <a:lstStyle/>
          <a:p>
            <a:pPr marL="0" indent="0">
              <a:buNone/>
            </a:pPr>
            <a:r>
              <a:rPr lang="en-US" altLang="ja-JP" sz="3200" dirty="0"/>
              <a:t>4-1. </a:t>
            </a:r>
            <a:r>
              <a:rPr lang="ja-JP" altLang="en-US" sz="3200" dirty="0"/>
              <a:t>なぜ転移学習をするか</a:t>
            </a:r>
          </a:p>
          <a:p>
            <a:pPr marL="0" indent="0">
              <a:buNone/>
            </a:pPr>
            <a:endParaRPr kumimoji="1" lang="ja-JP" altLang="en-US" dirty="0"/>
          </a:p>
        </p:txBody>
      </p:sp>
      <p:sp>
        <p:nvSpPr>
          <p:cNvPr id="5" name="正方形/長方形 4">
            <a:extLst>
              <a:ext uri="{FF2B5EF4-FFF2-40B4-BE49-F238E27FC236}">
                <a16:creationId xmlns:a16="http://schemas.microsoft.com/office/drawing/2014/main" id="{72B99C23-D1B9-4076-91C7-2E6DD71C3E38}"/>
              </a:ext>
            </a:extLst>
          </p:cNvPr>
          <p:cNvSpPr/>
          <p:nvPr/>
        </p:nvSpPr>
        <p:spPr>
          <a:xfrm>
            <a:off x="463446" y="1792573"/>
            <a:ext cx="1569660" cy="707886"/>
          </a:xfrm>
          <a:prstGeom prst="rect">
            <a:avLst/>
          </a:prstGeom>
          <a:noFill/>
        </p:spPr>
        <p:txBody>
          <a:bodyPr wrap="square" lIns="91440" tIns="45720" rIns="91440" bIns="45720">
            <a:spAutoFit/>
          </a:bodyPr>
          <a:lstStyle/>
          <a:p>
            <a:pPr algn="ctr"/>
            <a:r>
              <a:rPr lang="ja-JP" altLang="en-US" sz="4000" b="0" cap="none" spc="0" dirty="0">
                <a:ln w="0"/>
                <a:solidFill>
                  <a:schemeClr val="tx1"/>
                </a:solidFill>
                <a:effectLst>
                  <a:outerShdw blurRad="38100" dist="19050" dir="2700000" algn="tl" rotWithShape="0">
                    <a:schemeClr val="dk1">
                      <a:alpha val="40000"/>
                    </a:schemeClr>
                  </a:outerShdw>
                </a:effectLst>
              </a:rPr>
              <a:t>課題</a:t>
            </a:r>
          </a:p>
        </p:txBody>
      </p:sp>
      <p:sp>
        <p:nvSpPr>
          <p:cNvPr id="6" name="テキスト ボックス 5">
            <a:extLst>
              <a:ext uri="{FF2B5EF4-FFF2-40B4-BE49-F238E27FC236}">
                <a16:creationId xmlns:a16="http://schemas.microsoft.com/office/drawing/2014/main" id="{851C6EEF-A92C-45C8-B097-F158876D24A0}"/>
              </a:ext>
            </a:extLst>
          </p:cNvPr>
          <p:cNvSpPr txBox="1"/>
          <p:nvPr/>
        </p:nvSpPr>
        <p:spPr>
          <a:xfrm>
            <a:off x="2338464" y="1911245"/>
            <a:ext cx="9194527" cy="1569660"/>
          </a:xfrm>
          <a:prstGeom prst="rect">
            <a:avLst/>
          </a:prstGeom>
          <a:noFill/>
        </p:spPr>
        <p:txBody>
          <a:bodyPr wrap="square" rtlCol="0">
            <a:spAutoFit/>
          </a:bodyPr>
          <a:lstStyle/>
          <a:p>
            <a:r>
              <a:rPr kumimoji="1" lang="ja-JP" altLang="en-US" sz="3200" b="1" dirty="0"/>
              <a:t>過学習の発生</a:t>
            </a:r>
            <a:endParaRPr kumimoji="1" lang="en-US" altLang="ja-JP" sz="3200" b="1" dirty="0"/>
          </a:p>
          <a:p>
            <a:r>
              <a:rPr lang="ja-JP" altLang="en-US" sz="3200" dirty="0"/>
              <a:t>→過学習の影響が大きく、モデル構造の何が原因で学習がつまづいているのかを判断ができない</a:t>
            </a:r>
            <a:endParaRPr kumimoji="1" lang="ja-JP" altLang="en-US" sz="3200" dirty="0"/>
          </a:p>
        </p:txBody>
      </p:sp>
      <p:sp>
        <p:nvSpPr>
          <p:cNvPr id="7" name="正方形/長方形 6">
            <a:extLst>
              <a:ext uri="{FF2B5EF4-FFF2-40B4-BE49-F238E27FC236}">
                <a16:creationId xmlns:a16="http://schemas.microsoft.com/office/drawing/2014/main" id="{B196D662-C769-4D0A-A1FC-CAD6AA5CA1A1}"/>
              </a:ext>
            </a:extLst>
          </p:cNvPr>
          <p:cNvSpPr/>
          <p:nvPr/>
        </p:nvSpPr>
        <p:spPr>
          <a:xfrm>
            <a:off x="463446" y="3763414"/>
            <a:ext cx="1569660" cy="707886"/>
          </a:xfrm>
          <a:prstGeom prst="rect">
            <a:avLst/>
          </a:prstGeom>
          <a:noFill/>
        </p:spPr>
        <p:txBody>
          <a:bodyPr wrap="squar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仮説</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9" name="テキスト ボックス 8">
            <a:extLst>
              <a:ext uri="{FF2B5EF4-FFF2-40B4-BE49-F238E27FC236}">
                <a16:creationId xmlns:a16="http://schemas.microsoft.com/office/drawing/2014/main" id="{826407CD-5FDC-4D5B-BAA7-8D9BF8974394}"/>
              </a:ext>
            </a:extLst>
          </p:cNvPr>
          <p:cNvSpPr txBox="1"/>
          <p:nvPr/>
        </p:nvSpPr>
        <p:spPr>
          <a:xfrm>
            <a:off x="2338465" y="3905820"/>
            <a:ext cx="8889168" cy="2062103"/>
          </a:xfrm>
          <a:prstGeom prst="rect">
            <a:avLst/>
          </a:prstGeom>
          <a:noFill/>
        </p:spPr>
        <p:txBody>
          <a:bodyPr wrap="square" rtlCol="0">
            <a:spAutoFit/>
          </a:bodyPr>
          <a:lstStyle/>
          <a:p>
            <a:r>
              <a:rPr kumimoji="1" lang="ja-JP" altLang="en-US" sz="3200" u="sng" dirty="0"/>
              <a:t>あらかじめ画像に関する特徴を学習しているモデル</a:t>
            </a:r>
            <a:r>
              <a:rPr kumimoji="1" lang="ja-JP" altLang="en-US" sz="3200" dirty="0"/>
              <a:t>と比較をすることで、改善点が見つかるのではないか？</a:t>
            </a:r>
            <a:endParaRPr kumimoji="1" lang="en-US" altLang="ja-JP" sz="3200" dirty="0"/>
          </a:p>
          <a:p>
            <a:r>
              <a:rPr kumimoji="1" lang="ja-JP" altLang="en-US" sz="3200" dirty="0"/>
              <a:t>→</a:t>
            </a:r>
            <a:r>
              <a:rPr kumimoji="1" lang="ja-JP" altLang="en-US" sz="3200" b="1" dirty="0"/>
              <a:t>転移学習</a:t>
            </a:r>
          </a:p>
        </p:txBody>
      </p:sp>
    </p:spTree>
    <p:custDataLst>
      <p:tags r:id="rId1"/>
    </p:custDataLst>
    <p:extLst>
      <p:ext uri="{BB962C8B-B14F-4D97-AF65-F5344CB8AC3E}">
        <p14:creationId xmlns:p14="http://schemas.microsoft.com/office/powerpoint/2010/main" val="1210409962"/>
      </p:ext>
    </p:extLst>
  </p:cSld>
  <p:clrMapOvr>
    <a:masterClrMapping/>
  </p:clrMapOvr>
  <mc:AlternateContent xmlns:mc="http://schemas.openxmlformats.org/markup-compatibility/2006" xmlns:p14="http://schemas.microsoft.com/office/powerpoint/2010/main">
    <mc:Choice Requires="p14">
      <p:transition spd="slow" p14:dur="2000" advTm="215651"/>
    </mc:Choice>
    <mc:Fallback xmlns="">
      <p:transition spd="slow" advTm="215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70299DBB-EA64-463D-AF3B-D079CE7B8BC6}"/>
              </a:ext>
            </a:extLst>
          </p:cNvPr>
          <p:cNvSpPr/>
          <p:nvPr/>
        </p:nvSpPr>
        <p:spPr>
          <a:xfrm>
            <a:off x="6190951" y="1669398"/>
            <a:ext cx="4357124" cy="50901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a:extLst>
              <a:ext uri="{FF2B5EF4-FFF2-40B4-BE49-F238E27FC236}">
                <a16:creationId xmlns:a16="http://schemas.microsoft.com/office/drawing/2014/main" id="{23A691B2-59CD-496F-B7AD-86DD2C8E1F73}"/>
              </a:ext>
            </a:extLst>
          </p:cNvPr>
          <p:cNvSpPr/>
          <p:nvPr/>
        </p:nvSpPr>
        <p:spPr>
          <a:xfrm>
            <a:off x="359764" y="1670390"/>
            <a:ext cx="4357124" cy="50901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6269911B-8252-4A86-996E-A4FE267D300A}"/>
              </a:ext>
            </a:extLst>
          </p:cNvPr>
          <p:cNvSpPr>
            <a:spLocks noGrp="1"/>
          </p:cNvSpPr>
          <p:nvPr>
            <p:ph idx="1"/>
          </p:nvPr>
        </p:nvSpPr>
        <p:spPr>
          <a:xfrm>
            <a:off x="359764" y="392656"/>
            <a:ext cx="5398216" cy="625132"/>
          </a:xfrm>
        </p:spPr>
        <p:txBody>
          <a:bodyPr>
            <a:normAutofit/>
          </a:bodyPr>
          <a:lstStyle/>
          <a:p>
            <a:pPr marL="0" indent="0">
              <a:buNone/>
            </a:pPr>
            <a:r>
              <a:rPr lang="en-US" altLang="ja-JP" sz="3600" dirty="0"/>
              <a:t>4-2. </a:t>
            </a:r>
            <a:r>
              <a:rPr lang="ja-JP" altLang="en-US" sz="3600" dirty="0"/>
              <a:t>転移学習の説明</a:t>
            </a:r>
          </a:p>
          <a:p>
            <a:pPr marL="0" indent="0">
              <a:buNone/>
            </a:pPr>
            <a:endParaRPr kumimoji="1" lang="ja-JP" altLang="en-US" dirty="0"/>
          </a:p>
        </p:txBody>
      </p:sp>
      <p:sp>
        <p:nvSpPr>
          <p:cNvPr id="8" name="正方形/長方形 7">
            <a:extLst>
              <a:ext uri="{FF2B5EF4-FFF2-40B4-BE49-F238E27FC236}">
                <a16:creationId xmlns:a16="http://schemas.microsoft.com/office/drawing/2014/main" id="{E7A3307E-D468-48C6-A952-DECB39B55158}"/>
              </a:ext>
            </a:extLst>
          </p:cNvPr>
          <p:cNvSpPr/>
          <p:nvPr/>
        </p:nvSpPr>
        <p:spPr>
          <a:xfrm>
            <a:off x="1094280" y="2585803"/>
            <a:ext cx="2593298" cy="1686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学習済み</a:t>
            </a:r>
            <a:endParaRPr kumimoji="1" lang="en-US" altLang="ja-JP" b="1" dirty="0"/>
          </a:p>
          <a:p>
            <a:pPr algn="ctr"/>
            <a:r>
              <a:rPr kumimoji="1" lang="ja-JP" altLang="en-US" b="1" dirty="0"/>
              <a:t>畳み込み層</a:t>
            </a:r>
          </a:p>
        </p:txBody>
      </p:sp>
      <p:sp>
        <p:nvSpPr>
          <p:cNvPr id="9" name="テキスト ボックス 8">
            <a:extLst>
              <a:ext uri="{FF2B5EF4-FFF2-40B4-BE49-F238E27FC236}">
                <a16:creationId xmlns:a16="http://schemas.microsoft.com/office/drawing/2014/main" id="{23B7AEBA-00BC-4592-9534-0874E17B8D28}"/>
              </a:ext>
            </a:extLst>
          </p:cNvPr>
          <p:cNvSpPr txBox="1"/>
          <p:nvPr/>
        </p:nvSpPr>
        <p:spPr>
          <a:xfrm>
            <a:off x="2136100" y="1863110"/>
            <a:ext cx="674556" cy="369332"/>
          </a:xfrm>
          <a:prstGeom prst="rect">
            <a:avLst/>
          </a:prstGeom>
          <a:noFill/>
        </p:spPr>
        <p:txBody>
          <a:bodyPr wrap="square" rtlCol="0">
            <a:spAutoFit/>
          </a:bodyPr>
          <a:lstStyle/>
          <a:p>
            <a:r>
              <a:rPr kumimoji="1" lang="ja-JP" altLang="en-US" b="1" dirty="0"/>
              <a:t>画像</a:t>
            </a:r>
          </a:p>
        </p:txBody>
      </p:sp>
      <p:cxnSp>
        <p:nvCxnSpPr>
          <p:cNvPr id="11" name="直線矢印コネクタ 10">
            <a:extLst>
              <a:ext uri="{FF2B5EF4-FFF2-40B4-BE49-F238E27FC236}">
                <a16:creationId xmlns:a16="http://schemas.microsoft.com/office/drawing/2014/main" id="{16A7AC1B-8174-46BF-8E27-743121772B15}"/>
              </a:ext>
            </a:extLst>
          </p:cNvPr>
          <p:cNvCxnSpPr>
            <a:cxnSpLocks/>
          </p:cNvCxnSpPr>
          <p:nvPr/>
        </p:nvCxnSpPr>
        <p:spPr>
          <a:xfrm>
            <a:off x="2390929" y="2293495"/>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BE7987B7-CF9F-4C7C-9E2B-2BE9C80389D5}"/>
              </a:ext>
            </a:extLst>
          </p:cNvPr>
          <p:cNvSpPr/>
          <p:nvPr/>
        </p:nvSpPr>
        <p:spPr>
          <a:xfrm>
            <a:off x="1094280" y="4788267"/>
            <a:ext cx="2593298" cy="853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学習済み</a:t>
            </a:r>
            <a:endParaRPr kumimoji="1" lang="en-US" altLang="ja-JP" b="1" dirty="0"/>
          </a:p>
          <a:p>
            <a:pPr algn="ctr"/>
            <a:r>
              <a:rPr lang="ja-JP" altLang="en-US" b="1" dirty="0"/>
              <a:t>分類器</a:t>
            </a:r>
            <a:endParaRPr kumimoji="1" lang="ja-JP" altLang="en-US" b="1" dirty="0"/>
          </a:p>
        </p:txBody>
      </p:sp>
      <p:cxnSp>
        <p:nvCxnSpPr>
          <p:cNvPr id="17" name="直線矢印コネクタ 16">
            <a:extLst>
              <a:ext uri="{FF2B5EF4-FFF2-40B4-BE49-F238E27FC236}">
                <a16:creationId xmlns:a16="http://schemas.microsoft.com/office/drawing/2014/main" id="{FA05092C-FB86-421D-A15F-A7202E33104F}"/>
              </a:ext>
            </a:extLst>
          </p:cNvPr>
          <p:cNvCxnSpPr>
            <a:cxnSpLocks/>
          </p:cNvCxnSpPr>
          <p:nvPr/>
        </p:nvCxnSpPr>
        <p:spPr>
          <a:xfrm>
            <a:off x="2393425" y="4365886"/>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15842E0-79B9-47D4-98AF-E6B1781B4B62}"/>
              </a:ext>
            </a:extLst>
          </p:cNvPr>
          <p:cNvCxnSpPr>
            <a:cxnSpLocks/>
          </p:cNvCxnSpPr>
          <p:nvPr/>
        </p:nvCxnSpPr>
        <p:spPr>
          <a:xfrm>
            <a:off x="2390929" y="5751227"/>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FDE807E-776D-41C3-9F07-E7CDA0E3B3BB}"/>
              </a:ext>
            </a:extLst>
          </p:cNvPr>
          <p:cNvSpPr txBox="1"/>
          <p:nvPr/>
        </p:nvSpPr>
        <p:spPr>
          <a:xfrm>
            <a:off x="2053651" y="6235241"/>
            <a:ext cx="674556" cy="369332"/>
          </a:xfrm>
          <a:prstGeom prst="rect">
            <a:avLst/>
          </a:prstGeom>
          <a:noFill/>
        </p:spPr>
        <p:txBody>
          <a:bodyPr wrap="square" rtlCol="0">
            <a:spAutoFit/>
          </a:bodyPr>
          <a:lstStyle/>
          <a:p>
            <a:r>
              <a:rPr lang="ja-JP" altLang="en-US" b="1" dirty="0"/>
              <a:t>予測</a:t>
            </a:r>
            <a:endParaRPr kumimoji="1" lang="ja-JP" altLang="en-US" b="1" dirty="0"/>
          </a:p>
        </p:txBody>
      </p:sp>
      <p:sp>
        <p:nvSpPr>
          <p:cNvPr id="22" name="正方形/長方形 21">
            <a:extLst>
              <a:ext uri="{FF2B5EF4-FFF2-40B4-BE49-F238E27FC236}">
                <a16:creationId xmlns:a16="http://schemas.microsoft.com/office/drawing/2014/main" id="{04B4E105-AC2F-4010-A59C-C7365F445BDD}"/>
              </a:ext>
            </a:extLst>
          </p:cNvPr>
          <p:cNvSpPr/>
          <p:nvPr/>
        </p:nvSpPr>
        <p:spPr>
          <a:xfrm>
            <a:off x="7058493" y="2528092"/>
            <a:ext cx="2593298" cy="1686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学習済み</a:t>
            </a:r>
            <a:endParaRPr kumimoji="1" lang="en-US" altLang="ja-JP" b="1" dirty="0"/>
          </a:p>
          <a:p>
            <a:pPr algn="ctr"/>
            <a:r>
              <a:rPr kumimoji="1" lang="ja-JP" altLang="en-US" b="1" dirty="0"/>
              <a:t>畳み込み層</a:t>
            </a:r>
          </a:p>
        </p:txBody>
      </p:sp>
      <p:sp>
        <p:nvSpPr>
          <p:cNvPr id="23" name="テキスト ボックス 22">
            <a:extLst>
              <a:ext uri="{FF2B5EF4-FFF2-40B4-BE49-F238E27FC236}">
                <a16:creationId xmlns:a16="http://schemas.microsoft.com/office/drawing/2014/main" id="{E6A0925B-7F68-431D-9AFC-4838B2935551}"/>
              </a:ext>
            </a:extLst>
          </p:cNvPr>
          <p:cNvSpPr txBox="1"/>
          <p:nvPr/>
        </p:nvSpPr>
        <p:spPr>
          <a:xfrm>
            <a:off x="8017864" y="1866452"/>
            <a:ext cx="674556" cy="369332"/>
          </a:xfrm>
          <a:prstGeom prst="rect">
            <a:avLst/>
          </a:prstGeom>
          <a:noFill/>
        </p:spPr>
        <p:txBody>
          <a:bodyPr wrap="square" rtlCol="0">
            <a:spAutoFit/>
          </a:bodyPr>
          <a:lstStyle/>
          <a:p>
            <a:r>
              <a:rPr kumimoji="1" lang="ja-JP" altLang="en-US" b="1" dirty="0"/>
              <a:t>画像</a:t>
            </a:r>
          </a:p>
        </p:txBody>
      </p:sp>
      <p:cxnSp>
        <p:nvCxnSpPr>
          <p:cNvPr id="24" name="直線矢印コネクタ 23">
            <a:extLst>
              <a:ext uri="{FF2B5EF4-FFF2-40B4-BE49-F238E27FC236}">
                <a16:creationId xmlns:a16="http://schemas.microsoft.com/office/drawing/2014/main" id="{EF7533CE-F124-41B0-B256-7E617C7DAFE3}"/>
              </a:ext>
            </a:extLst>
          </p:cNvPr>
          <p:cNvCxnSpPr>
            <a:cxnSpLocks/>
          </p:cNvCxnSpPr>
          <p:nvPr/>
        </p:nvCxnSpPr>
        <p:spPr>
          <a:xfrm>
            <a:off x="8355142" y="2235784"/>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3BB0F2C8-208D-4450-A794-52DF8CD088CC}"/>
              </a:ext>
            </a:extLst>
          </p:cNvPr>
          <p:cNvSpPr/>
          <p:nvPr/>
        </p:nvSpPr>
        <p:spPr>
          <a:xfrm>
            <a:off x="7058493" y="4709085"/>
            <a:ext cx="2593298" cy="85334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新しい分類器</a:t>
            </a:r>
            <a:endParaRPr kumimoji="1" lang="ja-JP" altLang="en-US" b="1" dirty="0"/>
          </a:p>
        </p:txBody>
      </p:sp>
      <p:cxnSp>
        <p:nvCxnSpPr>
          <p:cNvPr id="26" name="直線矢印コネクタ 25">
            <a:extLst>
              <a:ext uri="{FF2B5EF4-FFF2-40B4-BE49-F238E27FC236}">
                <a16:creationId xmlns:a16="http://schemas.microsoft.com/office/drawing/2014/main" id="{8D643436-6C75-4A8D-8645-9B18AE8036A8}"/>
              </a:ext>
            </a:extLst>
          </p:cNvPr>
          <p:cNvCxnSpPr>
            <a:cxnSpLocks/>
          </p:cNvCxnSpPr>
          <p:nvPr/>
        </p:nvCxnSpPr>
        <p:spPr>
          <a:xfrm>
            <a:off x="8357638" y="4308175"/>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04D135F-D908-4F1E-9463-3D38EE5D6F88}"/>
              </a:ext>
            </a:extLst>
          </p:cNvPr>
          <p:cNvCxnSpPr>
            <a:cxnSpLocks/>
          </p:cNvCxnSpPr>
          <p:nvPr/>
        </p:nvCxnSpPr>
        <p:spPr>
          <a:xfrm>
            <a:off x="8355142" y="5693516"/>
            <a:ext cx="0" cy="26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AA69B8E-7112-4CF1-8B34-28CA4678E099}"/>
              </a:ext>
            </a:extLst>
          </p:cNvPr>
          <p:cNvSpPr txBox="1"/>
          <p:nvPr/>
        </p:nvSpPr>
        <p:spPr>
          <a:xfrm>
            <a:off x="8017864" y="6177530"/>
            <a:ext cx="674556" cy="369332"/>
          </a:xfrm>
          <a:prstGeom prst="rect">
            <a:avLst/>
          </a:prstGeom>
          <a:noFill/>
        </p:spPr>
        <p:txBody>
          <a:bodyPr wrap="square" rtlCol="0">
            <a:spAutoFit/>
          </a:bodyPr>
          <a:lstStyle/>
          <a:p>
            <a:r>
              <a:rPr lang="ja-JP" altLang="en-US" b="1" dirty="0"/>
              <a:t>予測</a:t>
            </a:r>
            <a:endParaRPr kumimoji="1" lang="ja-JP" altLang="en-US" b="1" dirty="0"/>
          </a:p>
        </p:txBody>
      </p:sp>
      <p:sp>
        <p:nvSpPr>
          <p:cNvPr id="29" name="吹き出し: 円形 28">
            <a:extLst>
              <a:ext uri="{FF2B5EF4-FFF2-40B4-BE49-F238E27FC236}">
                <a16:creationId xmlns:a16="http://schemas.microsoft.com/office/drawing/2014/main" id="{3360DBC9-F657-4971-96D7-E5318391B1DC}"/>
              </a:ext>
            </a:extLst>
          </p:cNvPr>
          <p:cNvSpPr/>
          <p:nvPr/>
        </p:nvSpPr>
        <p:spPr>
          <a:xfrm>
            <a:off x="3822508" y="1445514"/>
            <a:ext cx="2273492" cy="221208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あらかじめ</a:t>
            </a:r>
            <a:endParaRPr kumimoji="1" lang="en-US" altLang="ja-JP" dirty="0"/>
          </a:p>
          <a:p>
            <a:pPr algn="ctr"/>
            <a:r>
              <a:rPr kumimoji="1" lang="ja-JP" altLang="en-US" dirty="0"/>
              <a:t>大量の写真</a:t>
            </a:r>
            <a:r>
              <a:rPr kumimoji="1" lang="en-US" altLang="ja-JP" dirty="0"/>
              <a:t>(ImageNet)</a:t>
            </a:r>
            <a:r>
              <a:rPr kumimoji="1" lang="ja-JP" altLang="en-US" dirty="0"/>
              <a:t>で学習済みのモデル</a:t>
            </a:r>
          </a:p>
        </p:txBody>
      </p:sp>
      <p:sp>
        <p:nvSpPr>
          <p:cNvPr id="31" name="吹き出し: 線 30">
            <a:extLst>
              <a:ext uri="{FF2B5EF4-FFF2-40B4-BE49-F238E27FC236}">
                <a16:creationId xmlns:a16="http://schemas.microsoft.com/office/drawing/2014/main" id="{18049B3D-49F8-4CE8-9307-59C72F67AF08}"/>
              </a:ext>
            </a:extLst>
          </p:cNvPr>
          <p:cNvSpPr/>
          <p:nvPr/>
        </p:nvSpPr>
        <p:spPr>
          <a:xfrm>
            <a:off x="2889999" y="4010962"/>
            <a:ext cx="1262903" cy="657472"/>
          </a:xfrm>
          <a:prstGeom prst="borderCallout1">
            <a:avLst>
              <a:gd name="adj1" fmla="val 18750"/>
              <a:gd name="adj2" fmla="val -8333"/>
              <a:gd name="adj3" fmla="val 72644"/>
              <a:gd name="adj4" fmla="val -252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特徴抽出</a:t>
            </a:r>
          </a:p>
        </p:txBody>
      </p:sp>
      <p:sp>
        <p:nvSpPr>
          <p:cNvPr id="32" name="吹き出し: 線 31">
            <a:extLst>
              <a:ext uri="{FF2B5EF4-FFF2-40B4-BE49-F238E27FC236}">
                <a16:creationId xmlns:a16="http://schemas.microsoft.com/office/drawing/2014/main" id="{C46DDBA5-EEA2-48B5-BEDB-C0F6DC2A39DD}"/>
              </a:ext>
            </a:extLst>
          </p:cNvPr>
          <p:cNvSpPr/>
          <p:nvPr/>
        </p:nvSpPr>
        <p:spPr>
          <a:xfrm>
            <a:off x="8914173" y="3924118"/>
            <a:ext cx="1262903" cy="657472"/>
          </a:xfrm>
          <a:prstGeom prst="borderCallout1">
            <a:avLst>
              <a:gd name="adj1" fmla="val 18750"/>
              <a:gd name="adj2" fmla="val -8333"/>
              <a:gd name="adj3" fmla="val 72644"/>
              <a:gd name="adj4" fmla="val -252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特徴抽出</a:t>
            </a:r>
          </a:p>
        </p:txBody>
      </p:sp>
      <p:sp>
        <p:nvSpPr>
          <p:cNvPr id="36" name="吹き出し: 四角形 35">
            <a:extLst>
              <a:ext uri="{FF2B5EF4-FFF2-40B4-BE49-F238E27FC236}">
                <a16:creationId xmlns:a16="http://schemas.microsoft.com/office/drawing/2014/main" id="{70BED709-C45F-4A0E-840C-DD56C36EB781}"/>
              </a:ext>
            </a:extLst>
          </p:cNvPr>
          <p:cNvSpPr/>
          <p:nvPr/>
        </p:nvSpPr>
        <p:spPr>
          <a:xfrm rot="5400000">
            <a:off x="10421594" y="4305277"/>
            <a:ext cx="1146748" cy="2197931"/>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391E4C82-6AEA-4B18-890B-FB5B340725E5}"/>
              </a:ext>
            </a:extLst>
          </p:cNvPr>
          <p:cNvSpPr txBox="1"/>
          <p:nvPr/>
        </p:nvSpPr>
        <p:spPr>
          <a:xfrm>
            <a:off x="9896002" y="4941724"/>
            <a:ext cx="2457746" cy="830997"/>
          </a:xfrm>
          <a:prstGeom prst="rect">
            <a:avLst/>
          </a:prstGeom>
          <a:noFill/>
        </p:spPr>
        <p:txBody>
          <a:bodyPr wrap="square" rtlCol="0">
            <a:spAutoFit/>
          </a:bodyPr>
          <a:lstStyle/>
          <a:p>
            <a:r>
              <a:rPr kumimoji="1" lang="ja-JP" altLang="en-US" sz="2400" b="1" dirty="0"/>
              <a:t>車に特化した</a:t>
            </a:r>
            <a:endParaRPr kumimoji="1" lang="en-US" altLang="ja-JP" sz="2400" b="1" dirty="0"/>
          </a:p>
          <a:p>
            <a:r>
              <a:rPr kumimoji="1" lang="ja-JP" altLang="en-US" sz="2400" b="1" dirty="0"/>
              <a:t>分類器を作成！</a:t>
            </a:r>
          </a:p>
        </p:txBody>
      </p:sp>
      <p:sp>
        <p:nvSpPr>
          <p:cNvPr id="39" name="正方形/長方形 38">
            <a:extLst>
              <a:ext uri="{FF2B5EF4-FFF2-40B4-BE49-F238E27FC236}">
                <a16:creationId xmlns:a16="http://schemas.microsoft.com/office/drawing/2014/main" id="{77E1741E-4B1C-42D9-99A2-E3133E054328}"/>
              </a:ext>
            </a:extLst>
          </p:cNvPr>
          <p:cNvSpPr/>
          <p:nvPr/>
        </p:nvSpPr>
        <p:spPr>
          <a:xfrm>
            <a:off x="359764" y="1070891"/>
            <a:ext cx="1620957" cy="523220"/>
          </a:xfrm>
          <a:prstGeom prst="rect">
            <a:avLst/>
          </a:prstGeom>
          <a:noFill/>
        </p:spPr>
        <p:txBody>
          <a:bodyPr wrap="none" lIns="91440" tIns="45720" rIns="91440" bIns="45720">
            <a:spAutoFit/>
          </a:bodyPr>
          <a:lstStyle/>
          <a:p>
            <a:pPr algn="ctr"/>
            <a:r>
              <a:rPr lang="ja-JP" altLang="en-US" sz="2800" dirty="0">
                <a:ln w="0"/>
                <a:effectLst>
                  <a:outerShdw blurRad="38100" dist="19050" dir="2700000" algn="tl" rotWithShape="0">
                    <a:schemeClr val="dk1">
                      <a:alpha val="40000"/>
                    </a:schemeClr>
                  </a:outerShdw>
                </a:effectLst>
              </a:rPr>
              <a:t>元モデル</a:t>
            </a:r>
            <a:endParaRPr lang="ja-JP"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41" name="正方形/長方形 40">
            <a:extLst>
              <a:ext uri="{FF2B5EF4-FFF2-40B4-BE49-F238E27FC236}">
                <a16:creationId xmlns:a16="http://schemas.microsoft.com/office/drawing/2014/main" id="{2E456671-125E-42DB-A55A-8CFF3841D75C}"/>
              </a:ext>
            </a:extLst>
          </p:cNvPr>
          <p:cNvSpPr/>
          <p:nvPr/>
        </p:nvSpPr>
        <p:spPr>
          <a:xfrm>
            <a:off x="6096000" y="1024683"/>
            <a:ext cx="2698175" cy="523220"/>
          </a:xfrm>
          <a:prstGeom prst="rect">
            <a:avLst/>
          </a:prstGeom>
          <a:noFill/>
        </p:spPr>
        <p:txBody>
          <a:bodyPr wrap="none" lIns="91440" tIns="45720" rIns="91440" bIns="45720">
            <a:spAutoFit/>
          </a:bodyPr>
          <a:lstStyle/>
          <a:p>
            <a:pPr algn="ctr"/>
            <a:r>
              <a:rPr lang="ja-JP" altLang="en-US" sz="2800" dirty="0">
                <a:ln w="0"/>
                <a:effectLst>
                  <a:outerShdw blurRad="38100" dist="19050" dir="2700000" algn="tl" rotWithShape="0">
                    <a:schemeClr val="dk1">
                      <a:alpha val="40000"/>
                    </a:schemeClr>
                  </a:outerShdw>
                </a:effectLst>
              </a:rPr>
              <a:t>転移学習モデル</a:t>
            </a:r>
            <a:endParaRPr lang="ja-JP" alt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696893322"/>
      </p:ext>
    </p:extLst>
  </p:cSld>
  <p:clrMapOvr>
    <a:masterClrMapping/>
  </p:clrMapOvr>
  <mc:AlternateContent xmlns:mc="http://schemas.openxmlformats.org/markup-compatibility/2006" xmlns:p14="http://schemas.microsoft.com/office/powerpoint/2010/main">
    <mc:Choice Requires="p14">
      <p:transition spd="slow" p14:dur="2000" advTm="45364"/>
    </mc:Choice>
    <mc:Fallback xmlns="">
      <p:transition spd="slow" advTm="453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p:bldP spid="25" grpId="0" animBg="1"/>
      <p:bldP spid="28" grpId="0"/>
      <p:bldP spid="32" grpId="0" animBg="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A922EAE-D09C-49E6-8BA2-B3D73124C68B}"/>
              </a:ext>
            </a:extLst>
          </p:cNvPr>
          <p:cNvSpPr>
            <a:spLocks noGrp="1"/>
          </p:cNvSpPr>
          <p:nvPr>
            <p:ph idx="1"/>
          </p:nvPr>
        </p:nvSpPr>
        <p:spPr>
          <a:xfrm>
            <a:off x="938279" y="414415"/>
            <a:ext cx="5597431" cy="679867"/>
          </a:xfrm>
        </p:spPr>
        <p:txBody>
          <a:bodyPr>
            <a:normAutofit fontScale="92500"/>
          </a:bodyPr>
          <a:lstStyle/>
          <a:p>
            <a:pPr marL="0" indent="0">
              <a:buNone/>
            </a:pPr>
            <a:r>
              <a:rPr lang="en-US" altLang="ja-JP" sz="3500" dirty="0"/>
              <a:t>4-3. </a:t>
            </a:r>
            <a:r>
              <a:rPr lang="ja-JP" altLang="en-US" sz="3500" dirty="0"/>
              <a:t>なぜ</a:t>
            </a:r>
            <a:r>
              <a:rPr lang="en-US" altLang="ja-JP" sz="3500" dirty="0"/>
              <a:t>VGG16</a:t>
            </a:r>
            <a:r>
              <a:rPr lang="ja-JP" altLang="en-US" sz="3500" dirty="0"/>
              <a:t>を選択したか</a:t>
            </a:r>
          </a:p>
          <a:p>
            <a:pPr marL="0" indent="0">
              <a:buNone/>
            </a:pPr>
            <a:endParaRPr kumimoji="1" lang="ja-JP" altLang="en-US" dirty="0"/>
          </a:p>
        </p:txBody>
      </p:sp>
      <p:graphicFrame>
        <p:nvGraphicFramePr>
          <p:cNvPr id="8" name="表 7">
            <a:extLst>
              <a:ext uri="{FF2B5EF4-FFF2-40B4-BE49-F238E27FC236}">
                <a16:creationId xmlns:a16="http://schemas.microsoft.com/office/drawing/2014/main" id="{7164C8BC-ECDD-49A3-B8A7-80808CBB00A0}"/>
              </a:ext>
            </a:extLst>
          </p:cNvPr>
          <p:cNvGraphicFramePr>
            <a:graphicFrameLocks noGrp="1"/>
          </p:cNvGraphicFramePr>
          <p:nvPr/>
        </p:nvGraphicFramePr>
        <p:xfrm>
          <a:off x="869430" y="1522644"/>
          <a:ext cx="9953469" cy="4351337"/>
        </p:xfrm>
        <a:graphic>
          <a:graphicData uri="http://schemas.openxmlformats.org/drawingml/2006/table">
            <a:tbl>
              <a:tblPr/>
              <a:tblGrid>
                <a:gridCol w="1721873">
                  <a:extLst>
                    <a:ext uri="{9D8B030D-6E8A-4147-A177-3AD203B41FA5}">
                      <a16:colId xmlns:a16="http://schemas.microsoft.com/office/drawing/2014/main" val="531432372"/>
                    </a:ext>
                  </a:extLst>
                </a:gridCol>
                <a:gridCol w="1668013">
                  <a:extLst>
                    <a:ext uri="{9D8B030D-6E8A-4147-A177-3AD203B41FA5}">
                      <a16:colId xmlns:a16="http://schemas.microsoft.com/office/drawing/2014/main" val="2549443996"/>
                    </a:ext>
                  </a:extLst>
                </a:gridCol>
                <a:gridCol w="1668013">
                  <a:extLst>
                    <a:ext uri="{9D8B030D-6E8A-4147-A177-3AD203B41FA5}">
                      <a16:colId xmlns:a16="http://schemas.microsoft.com/office/drawing/2014/main" val="1519049119"/>
                    </a:ext>
                  </a:extLst>
                </a:gridCol>
                <a:gridCol w="1668013">
                  <a:extLst>
                    <a:ext uri="{9D8B030D-6E8A-4147-A177-3AD203B41FA5}">
                      <a16:colId xmlns:a16="http://schemas.microsoft.com/office/drawing/2014/main" val="282059451"/>
                    </a:ext>
                  </a:extLst>
                </a:gridCol>
                <a:gridCol w="1668013">
                  <a:extLst>
                    <a:ext uri="{9D8B030D-6E8A-4147-A177-3AD203B41FA5}">
                      <a16:colId xmlns:a16="http://schemas.microsoft.com/office/drawing/2014/main" val="1445815347"/>
                    </a:ext>
                  </a:extLst>
                </a:gridCol>
                <a:gridCol w="1559544">
                  <a:extLst>
                    <a:ext uri="{9D8B030D-6E8A-4147-A177-3AD203B41FA5}">
                      <a16:colId xmlns:a16="http://schemas.microsoft.com/office/drawing/2014/main" val="3012308111"/>
                    </a:ext>
                  </a:extLst>
                </a:gridCol>
              </a:tblGrid>
              <a:tr h="609187">
                <a:tc>
                  <a:txBody>
                    <a:bodyPr/>
                    <a:lstStyle/>
                    <a:p>
                      <a:r>
                        <a:rPr lang="ja-JP" altLang="en-US" sz="1700" dirty="0">
                          <a:effectLst/>
                        </a:rPr>
                        <a:t>モデル</a:t>
                      </a:r>
                      <a:endParaRPr lang="de-DE" sz="1700" dirty="0">
                        <a:effectLst/>
                      </a:endParaRP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a:r>
                        <a:rPr lang="ja-JP" altLang="en-US" sz="1700" dirty="0">
                          <a:effectLst/>
                        </a:rPr>
                        <a:t>サイズ</a:t>
                      </a:r>
                      <a:endParaRPr lang="de-DE" sz="1700" dirty="0">
                        <a:effectLst/>
                      </a:endParaRP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a:r>
                        <a:rPr lang="de-DE" sz="1700" dirty="0">
                          <a:effectLst/>
                        </a:rPr>
                        <a:t>Top-1</a:t>
                      </a:r>
                      <a:r>
                        <a:rPr lang="ja-JP" altLang="en-US" sz="1700" dirty="0">
                          <a:effectLst/>
                        </a:rPr>
                        <a:t>の</a:t>
                      </a:r>
                      <a:endParaRPr lang="en-US" altLang="ja-JP" sz="1700" dirty="0">
                        <a:effectLst/>
                      </a:endParaRPr>
                    </a:p>
                    <a:p>
                      <a:pPr algn="r"/>
                      <a:r>
                        <a:rPr lang="ja-JP" altLang="en-US" sz="1700" dirty="0">
                          <a:effectLst/>
                        </a:rPr>
                        <a:t>正解率</a:t>
                      </a:r>
                      <a:r>
                        <a:rPr lang="de-DE" sz="1700" dirty="0">
                          <a:effectLst/>
                        </a:rPr>
                        <a:t> </a:t>
                      </a: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a:r>
                        <a:rPr lang="de-DE" sz="1700" dirty="0">
                          <a:effectLst/>
                        </a:rPr>
                        <a:t>Top-5 </a:t>
                      </a:r>
                      <a:r>
                        <a:rPr lang="ja-JP" altLang="en-US" sz="1700" dirty="0">
                          <a:effectLst/>
                        </a:rPr>
                        <a:t>の</a:t>
                      </a:r>
                      <a:endParaRPr lang="en-US" altLang="ja-JP" sz="1700" dirty="0">
                        <a:effectLst/>
                      </a:endParaRPr>
                    </a:p>
                    <a:p>
                      <a:pPr algn="r"/>
                      <a:r>
                        <a:rPr lang="ja-JP" altLang="en-US" sz="1700" dirty="0">
                          <a:effectLst/>
                        </a:rPr>
                        <a:t>正解率</a:t>
                      </a:r>
                      <a:endParaRPr lang="de-DE" sz="1700" dirty="0">
                        <a:effectLst/>
                      </a:endParaRP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a:r>
                        <a:rPr lang="ja-JP" altLang="en-US" sz="1700" dirty="0">
                          <a:effectLst/>
                        </a:rPr>
                        <a:t>パラメータ数</a:t>
                      </a:r>
                      <a:endParaRPr lang="de-DE" sz="1700" dirty="0">
                        <a:effectLst/>
                      </a:endParaRP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a:r>
                        <a:rPr lang="ja-JP" altLang="en-US" sz="1700" dirty="0">
                          <a:effectLst/>
                        </a:rPr>
                        <a:t>深さ</a:t>
                      </a:r>
                      <a:endParaRPr lang="de-DE" sz="1700" dirty="0">
                        <a:effectLst/>
                      </a:endParaRPr>
                    </a:p>
                  </a:txBody>
                  <a:tcPr marL="87027" marR="87027" marT="43513" marB="43513" anchor="ctr">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614916792"/>
                  </a:ext>
                </a:extLst>
              </a:tr>
              <a:tr h="348107">
                <a:tc>
                  <a:txBody>
                    <a:bodyPr/>
                    <a:lstStyle/>
                    <a:p>
                      <a:pPr fontAlgn="t"/>
                      <a:r>
                        <a:rPr lang="de-DE" sz="1700" u="none" strike="noStrike">
                          <a:solidFill>
                            <a:srgbClr val="8E4A4A"/>
                          </a:solidFill>
                          <a:effectLst/>
                          <a:hlinkClick r:id="rId3"/>
                        </a:rPr>
                        <a:t>Xception</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88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rPr>
                        <a:t>0.790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0.945</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22,910,480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rPr>
                        <a:t>126</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353554213"/>
                  </a:ext>
                </a:extLst>
              </a:tr>
              <a:tr h="348107">
                <a:tc>
                  <a:txBody>
                    <a:bodyPr/>
                    <a:lstStyle/>
                    <a:p>
                      <a:pPr fontAlgn="t"/>
                      <a:r>
                        <a:rPr lang="de-DE" sz="1700" u="none" strike="noStrike">
                          <a:solidFill>
                            <a:srgbClr val="8E4A4A"/>
                          </a:solidFill>
                          <a:effectLst/>
                          <a:highlight>
                            <a:srgbClr val="FFFF00"/>
                          </a:highlight>
                          <a:hlinkClick r:id="rId4"/>
                        </a:rPr>
                        <a:t>VGG16</a:t>
                      </a:r>
                      <a:endParaRPr lang="de-DE" sz="1700">
                        <a:effectLst/>
                        <a:highlight>
                          <a:srgbClr val="FFFF00"/>
                        </a:highligh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dirty="0">
                          <a:effectLst/>
                          <a:highlight>
                            <a:srgbClr val="FFFF00"/>
                          </a:highlight>
                        </a:rPr>
                        <a:t>528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highlight>
                            <a:srgbClr val="FFFF00"/>
                          </a:highlight>
                        </a:rPr>
                        <a:t>0.715</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highlight>
                            <a:srgbClr val="FFFF00"/>
                          </a:highlight>
                        </a:rPr>
                        <a:t>0.901</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highlight>
                            <a:srgbClr val="FFFF00"/>
                          </a:highlight>
                        </a:rPr>
                        <a:t>138,357,544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b="1" dirty="0">
                          <a:effectLst/>
                          <a:highlight>
                            <a:srgbClr val="FFFF00"/>
                          </a:highlight>
                        </a:rPr>
                        <a:t>23</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44788328"/>
                  </a:ext>
                </a:extLst>
              </a:tr>
              <a:tr h="348107">
                <a:tc>
                  <a:txBody>
                    <a:bodyPr/>
                    <a:lstStyle/>
                    <a:p>
                      <a:pPr fontAlgn="t"/>
                      <a:r>
                        <a:rPr lang="de-DE" sz="1700" u="none" strike="noStrike">
                          <a:solidFill>
                            <a:srgbClr val="8E4A4A"/>
                          </a:solidFill>
                          <a:effectLst/>
                          <a:hlinkClick r:id="rId5"/>
                        </a:rPr>
                        <a:t>VGG19</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549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0.727</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0.910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143,667,240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rPr>
                        <a:t>26</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649859196"/>
                  </a:ext>
                </a:extLst>
              </a:tr>
              <a:tr h="348107">
                <a:tc>
                  <a:txBody>
                    <a:bodyPr/>
                    <a:lstStyle/>
                    <a:p>
                      <a:pPr fontAlgn="t"/>
                      <a:r>
                        <a:rPr lang="de-DE" sz="1700" u="none" strike="noStrike">
                          <a:solidFill>
                            <a:srgbClr val="8E4A4A"/>
                          </a:solidFill>
                          <a:effectLst/>
                          <a:hlinkClick r:id="rId6"/>
                        </a:rPr>
                        <a:t>ResNet50</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99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0.759</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0.929</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25,636,712</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rPr>
                        <a:t>168</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388365501"/>
                  </a:ext>
                </a:extLst>
              </a:tr>
              <a:tr h="348107">
                <a:tc>
                  <a:txBody>
                    <a:bodyPr/>
                    <a:lstStyle/>
                    <a:p>
                      <a:pPr fontAlgn="t"/>
                      <a:r>
                        <a:rPr lang="de-DE" sz="1700" u="none" strike="noStrike">
                          <a:solidFill>
                            <a:srgbClr val="8E4A4A"/>
                          </a:solidFill>
                          <a:effectLst/>
                          <a:hlinkClick r:id="rId7"/>
                        </a:rPr>
                        <a:t>InceptionV3</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92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0.788</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0.944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23,851,784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159</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412174725"/>
                  </a:ext>
                </a:extLst>
              </a:tr>
              <a:tr h="609187">
                <a:tc>
                  <a:txBody>
                    <a:bodyPr/>
                    <a:lstStyle/>
                    <a:p>
                      <a:pPr fontAlgn="t"/>
                      <a:r>
                        <a:rPr lang="de-DE" sz="1700" u="none" strike="noStrike">
                          <a:solidFill>
                            <a:srgbClr val="8E4A4A"/>
                          </a:solidFill>
                          <a:effectLst/>
                          <a:hlinkClick r:id="rId8"/>
                        </a:rPr>
                        <a:t>InceptionResNetV2</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215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0.804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0.953</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55,873,736</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572</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789367151"/>
                  </a:ext>
                </a:extLst>
              </a:tr>
              <a:tr h="348107">
                <a:tc>
                  <a:txBody>
                    <a:bodyPr/>
                    <a:lstStyle/>
                    <a:p>
                      <a:pPr fontAlgn="t"/>
                      <a:r>
                        <a:rPr lang="de-DE" sz="1700" u="none" strike="noStrike">
                          <a:solidFill>
                            <a:srgbClr val="8E4A4A"/>
                          </a:solidFill>
                          <a:effectLst/>
                          <a:hlinkClick r:id="rId9"/>
                        </a:rPr>
                        <a:t>MobileNet</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17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0.665</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0.871</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4,253,864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88</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573864231"/>
                  </a:ext>
                </a:extLst>
              </a:tr>
              <a:tr h="348107">
                <a:tc>
                  <a:txBody>
                    <a:bodyPr/>
                    <a:lstStyle/>
                    <a:p>
                      <a:pPr fontAlgn="t"/>
                      <a:r>
                        <a:rPr lang="de-DE" sz="1700" u="none" strike="noStrike">
                          <a:solidFill>
                            <a:srgbClr val="8E4A4A"/>
                          </a:solidFill>
                          <a:effectLst/>
                          <a:hlinkClick r:id="rId10"/>
                        </a:rPr>
                        <a:t>DenseNet121</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33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0.745</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0.918</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8,062,504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121</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661835894"/>
                  </a:ext>
                </a:extLst>
              </a:tr>
              <a:tr h="348107">
                <a:tc>
                  <a:txBody>
                    <a:bodyPr/>
                    <a:lstStyle/>
                    <a:p>
                      <a:pPr fontAlgn="t"/>
                      <a:r>
                        <a:rPr lang="de-DE" sz="1700" u="none" strike="noStrike">
                          <a:solidFill>
                            <a:srgbClr val="8E4A4A"/>
                          </a:solidFill>
                          <a:effectLst/>
                          <a:hlinkClick r:id="rId10"/>
                        </a:rPr>
                        <a:t>DenseNet169</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57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0.759</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0.928</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14,307,880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169</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307204405"/>
                  </a:ext>
                </a:extLst>
              </a:tr>
              <a:tr h="348107">
                <a:tc>
                  <a:txBody>
                    <a:bodyPr/>
                    <a:lstStyle/>
                    <a:p>
                      <a:pPr fontAlgn="t"/>
                      <a:r>
                        <a:rPr lang="de-DE" sz="1700" u="none" strike="noStrike">
                          <a:solidFill>
                            <a:srgbClr val="8E4A4A"/>
                          </a:solidFill>
                          <a:effectLst/>
                          <a:hlinkClick r:id="rId10"/>
                        </a:rPr>
                        <a:t>DenseNet201</a:t>
                      </a:r>
                      <a:endParaRPr lang="de-DE" sz="1700">
                        <a:effectLst/>
                      </a:endParaRP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de-DE" sz="1700">
                          <a:effectLst/>
                        </a:rPr>
                        <a:t>80 MB</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0.770</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0.933</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a:effectLst/>
                        </a:rPr>
                        <a:t>20,242,984</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tc>
                  <a:txBody>
                    <a:bodyPr/>
                    <a:lstStyle/>
                    <a:p>
                      <a:pPr algn="r" fontAlgn="t"/>
                      <a:r>
                        <a:rPr lang="en-US" altLang="ja-JP" sz="1700" dirty="0">
                          <a:effectLst/>
                        </a:rPr>
                        <a:t>201</a:t>
                      </a:r>
                    </a:p>
                  </a:txBody>
                  <a:tcPr marL="87027" marR="87027" marT="43513" marB="43513">
                    <a:lnL w="4763" cap="flat" cmpd="sng" algn="ctr">
                      <a:solidFill>
                        <a:srgbClr val="E1E4E5"/>
                      </a:solidFill>
                      <a:prstDash val="solid"/>
                      <a:round/>
                      <a:headEnd type="none" w="med" len="med"/>
                      <a:tailEnd type="none" w="med" len="med"/>
                    </a:lnL>
                    <a:lnR w="4763" cap="flat" cmpd="sng" algn="ctr">
                      <a:solidFill>
                        <a:srgbClr val="E1E4E5"/>
                      </a:solidFill>
                      <a:prstDash val="solid"/>
                      <a:round/>
                      <a:headEnd type="none" w="med" len="med"/>
                      <a:tailEnd type="none" w="med" len="med"/>
                    </a:lnR>
                    <a:lnT w="4763" cap="flat" cmpd="sng" algn="ctr">
                      <a:solidFill>
                        <a:srgbClr val="E1E4E5"/>
                      </a:solidFill>
                      <a:prstDash val="solid"/>
                      <a:round/>
                      <a:headEnd type="none" w="med" len="med"/>
                      <a:tailEnd type="none" w="med" len="med"/>
                    </a:lnT>
                    <a:lnB w="4763"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872487486"/>
                  </a:ext>
                </a:extLst>
              </a:tr>
            </a:tbl>
          </a:graphicData>
        </a:graphic>
      </p:graphicFrame>
      <p:sp>
        <p:nvSpPr>
          <p:cNvPr id="9" name="Rectangle 1">
            <a:extLst>
              <a:ext uri="{FF2B5EF4-FFF2-40B4-BE49-F238E27FC236}">
                <a16:creationId xmlns:a16="http://schemas.microsoft.com/office/drawing/2014/main" id="{00653741-AD87-49DA-9712-6F1FC34AA582}"/>
              </a:ext>
            </a:extLst>
          </p:cNvPr>
          <p:cNvSpPr>
            <a:spLocks noChangeArrowheads="1"/>
          </p:cNvSpPr>
          <p:nvPr/>
        </p:nvSpPr>
        <p:spPr bwMode="auto">
          <a:xfrm>
            <a:off x="10922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0" name="正方形/長方形 9">
            <a:extLst>
              <a:ext uri="{FF2B5EF4-FFF2-40B4-BE49-F238E27FC236}">
                <a16:creationId xmlns:a16="http://schemas.microsoft.com/office/drawing/2014/main" id="{96E33474-1B08-41E5-AD1C-30AC40EAEFA6}"/>
              </a:ext>
            </a:extLst>
          </p:cNvPr>
          <p:cNvSpPr/>
          <p:nvPr/>
        </p:nvSpPr>
        <p:spPr>
          <a:xfrm>
            <a:off x="7965905" y="6272828"/>
            <a:ext cx="3964898" cy="369332"/>
          </a:xfrm>
          <a:prstGeom prst="rect">
            <a:avLst/>
          </a:prstGeom>
        </p:spPr>
        <p:txBody>
          <a:bodyPr wrap="square">
            <a:spAutoFit/>
          </a:bodyPr>
          <a:lstStyle/>
          <a:p>
            <a:r>
              <a:rPr lang="de-DE" altLang="ja-JP" dirty="0">
                <a:hlinkClick r:id="rId11"/>
              </a:rPr>
              <a:t>https://keras.io/ja/applications/</a:t>
            </a:r>
            <a:endParaRPr lang="ja-JP" altLang="en-US" dirty="0"/>
          </a:p>
        </p:txBody>
      </p:sp>
      <p:sp>
        <p:nvSpPr>
          <p:cNvPr id="13" name="吹き出し: 円形 12">
            <a:extLst>
              <a:ext uri="{FF2B5EF4-FFF2-40B4-BE49-F238E27FC236}">
                <a16:creationId xmlns:a16="http://schemas.microsoft.com/office/drawing/2014/main" id="{54A5F1C2-F206-4522-9954-A05911493A84}"/>
              </a:ext>
            </a:extLst>
          </p:cNvPr>
          <p:cNvSpPr/>
          <p:nvPr/>
        </p:nvSpPr>
        <p:spPr>
          <a:xfrm rot="10800000">
            <a:off x="7278016" y="3196378"/>
            <a:ext cx="2972215" cy="1806308"/>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DB9F9790-735A-4B51-B2AF-A952F7CB790D}"/>
              </a:ext>
            </a:extLst>
          </p:cNvPr>
          <p:cNvSpPr txBox="1"/>
          <p:nvPr/>
        </p:nvSpPr>
        <p:spPr>
          <a:xfrm>
            <a:off x="7502270" y="3530750"/>
            <a:ext cx="2523705" cy="1200329"/>
          </a:xfrm>
          <a:prstGeom prst="rect">
            <a:avLst/>
          </a:prstGeom>
          <a:noFill/>
        </p:spPr>
        <p:txBody>
          <a:bodyPr wrap="square" rtlCol="0">
            <a:spAutoFit/>
          </a:bodyPr>
          <a:lstStyle/>
          <a:p>
            <a:pPr algn="ctr"/>
            <a:r>
              <a:rPr lang="en-US" altLang="ja-JP" sz="2400" b="1" dirty="0"/>
              <a:t>VGG16</a:t>
            </a:r>
            <a:r>
              <a:rPr kumimoji="1" lang="ja-JP" altLang="en-US" sz="2400" b="1" dirty="0"/>
              <a:t>の構造が</a:t>
            </a:r>
            <a:endParaRPr kumimoji="1" lang="en-US" altLang="ja-JP" sz="2400" b="1" dirty="0"/>
          </a:p>
          <a:p>
            <a:pPr algn="ctr"/>
            <a:r>
              <a:rPr kumimoji="1" lang="ja-JP" altLang="en-US" sz="2400" b="1" dirty="0"/>
              <a:t>自作モデル</a:t>
            </a:r>
            <a:r>
              <a:rPr lang="ja-JP" altLang="en-US" sz="2400" b="1" dirty="0"/>
              <a:t>と</a:t>
            </a:r>
            <a:endParaRPr lang="en-US" altLang="ja-JP" sz="2400" b="1" dirty="0"/>
          </a:p>
          <a:p>
            <a:pPr algn="ctr"/>
            <a:r>
              <a:rPr lang="ja-JP" altLang="en-US" sz="2400" b="1" dirty="0"/>
              <a:t>最も</a:t>
            </a:r>
            <a:r>
              <a:rPr kumimoji="1" lang="ja-JP" altLang="en-US" sz="2400" b="1" dirty="0"/>
              <a:t>類似！</a:t>
            </a:r>
            <a:endParaRPr kumimoji="1" lang="en-US" altLang="ja-JP" sz="2400" b="1" dirty="0"/>
          </a:p>
        </p:txBody>
      </p:sp>
      <p:sp>
        <p:nvSpPr>
          <p:cNvPr id="15" name="テキスト ボックス 14">
            <a:extLst>
              <a:ext uri="{FF2B5EF4-FFF2-40B4-BE49-F238E27FC236}">
                <a16:creationId xmlns:a16="http://schemas.microsoft.com/office/drawing/2014/main" id="{0EC42627-6619-4375-A5B3-2379C37CA58B}"/>
              </a:ext>
            </a:extLst>
          </p:cNvPr>
          <p:cNvSpPr txBox="1"/>
          <p:nvPr/>
        </p:nvSpPr>
        <p:spPr>
          <a:xfrm>
            <a:off x="3325047" y="1109039"/>
            <a:ext cx="6532606" cy="369332"/>
          </a:xfrm>
          <a:prstGeom prst="rect">
            <a:avLst/>
          </a:prstGeom>
          <a:noFill/>
        </p:spPr>
        <p:txBody>
          <a:bodyPr wrap="square" rtlCol="0">
            <a:spAutoFit/>
          </a:bodyPr>
          <a:lstStyle/>
          <a:p>
            <a:r>
              <a:rPr lang="ja-JP" altLang="en-US" b="1" dirty="0"/>
              <a:t>表　</a:t>
            </a:r>
            <a:r>
              <a:rPr lang="en-US" altLang="ja-JP" b="1" dirty="0"/>
              <a:t>ImageNet</a:t>
            </a:r>
            <a:r>
              <a:rPr lang="ja-JP" altLang="en-US" b="1" dirty="0"/>
              <a:t>で学習した重みをもつ画像分類のモデル</a:t>
            </a:r>
            <a:endParaRPr lang="en-US" altLang="ja-JP" b="1" dirty="0"/>
          </a:p>
        </p:txBody>
      </p:sp>
    </p:spTree>
    <p:custDataLst>
      <p:tags r:id="rId1"/>
    </p:custDataLst>
    <p:extLst>
      <p:ext uri="{BB962C8B-B14F-4D97-AF65-F5344CB8AC3E}">
        <p14:creationId xmlns:p14="http://schemas.microsoft.com/office/powerpoint/2010/main" val="678725179"/>
      </p:ext>
    </p:extLst>
  </p:cSld>
  <p:clrMapOvr>
    <a:masterClrMapping/>
  </p:clrMapOvr>
  <mc:AlternateContent xmlns:mc="http://schemas.openxmlformats.org/markup-compatibility/2006" xmlns:p14="http://schemas.microsoft.com/office/powerpoint/2010/main">
    <mc:Choice Requires="p14">
      <p:transition spd="slow" p14:dur="2000" advTm="1845"/>
    </mc:Choice>
    <mc:Fallback xmlns="">
      <p:transition spd="slow" advTm="1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DC624811-2092-4786-BF3A-B5025A50E91A}"/>
              </a:ext>
            </a:extLst>
          </p:cNvPr>
          <p:cNvSpPr>
            <a:spLocks noGrp="1"/>
          </p:cNvSpPr>
          <p:nvPr>
            <p:ph type="title"/>
          </p:nvPr>
        </p:nvSpPr>
        <p:spPr>
          <a:xfrm>
            <a:off x="838200" y="681037"/>
            <a:ext cx="10515600" cy="524561"/>
          </a:xfrm>
        </p:spPr>
        <p:txBody>
          <a:bodyPr>
            <a:normAutofit fontScale="90000"/>
          </a:bodyPr>
          <a:lstStyle/>
          <a:p>
            <a:pPr marL="0" indent="0">
              <a:buNone/>
            </a:pPr>
            <a:r>
              <a:rPr lang="en-US" altLang="ja-JP" sz="3500" dirty="0"/>
              <a:t>4-3. </a:t>
            </a:r>
            <a:r>
              <a:rPr lang="ja-JP" altLang="en-US" sz="3500" dirty="0"/>
              <a:t>なぜ</a:t>
            </a:r>
            <a:r>
              <a:rPr lang="en-US" altLang="ja-JP" sz="3500" dirty="0"/>
              <a:t>VGG16</a:t>
            </a:r>
            <a:r>
              <a:rPr lang="ja-JP" altLang="en-US" sz="3500" dirty="0"/>
              <a:t>を選択したか</a:t>
            </a:r>
          </a:p>
          <a:p>
            <a:pPr marL="0" indent="0">
              <a:buNone/>
            </a:pPr>
            <a:endParaRPr kumimoji="1" lang="ja-JP" altLang="en-US" dirty="0"/>
          </a:p>
        </p:txBody>
      </p:sp>
      <p:pic>
        <p:nvPicPr>
          <p:cNvPr id="6" name="図 5">
            <a:extLst>
              <a:ext uri="{FF2B5EF4-FFF2-40B4-BE49-F238E27FC236}">
                <a16:creationId xmlns:a16="http://schemas.microsoft.com/office/drawing/2014/main" id="{0E9EAAE3-E2D3-455E-8986-B67277249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518" y="1624584"/>
            <a:ext cx="5614498" cy="3608832"/>
          </a:xfrm>
          <a:prstGeom prst="rect">
            <a:avLst/>
          </a:prstGeom>
        </p:spPr>
      </p:pic>
      <p:sp>
        <p:nvSpPr>
          <p:cNvPr id="7" name="正方形/長方形 6">
            <a:extLst>
              <a:ext uri="{FF2B5EF4-FFF2-40B4-BE49-F238E27FC236}">
                <a16:creationId xmlns:a16="http://schemas.microsoft.com/office/drawing/2014/main" id="{D5002750-4B79-4913-809C-ED0E9CCB1807}"/>
              </a:ext>
            </a:extLst>
          </p:cNvPr>
          <p:cNvSpPr/>
          <p:nvPr/>
        </p:nvSpPr>
        <p:spPr>
          <a:xfrm>
            <a:off x="6678118" y="1471534"/>
            <a:ext cx="1656413" cy="6595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畳み込み層</a:t>
            </a:r>
          </a:p>
        </p:txBody>
      </p:sp>
      <p:sp>
        <p:nvSpPr>
          <p:cNvPr id="8" name="正方形/長方形 7">
            <a:extLst>
              <a:ext uri="{FF2B5EF4-FFF2-40B4-BE49-F238E27FC236}">
                <a16:creationId xmlns:a16="http://schemas.microsoft.com/office/drawing/2014/main" id="{85EB74F1-C5C8-49A0-8CD9-23B1E3692E43}"/>
              </a:ext>
            </a:extLst>
          </p:cNvPr>
          <p:cNvSpPr/>
          <p:nvPr/>
        </p:nvSpPr>
        <p:spPr>
          <a:xfrm>
            <a:off x="9254603" y="1471534"/>
            <a:ext cx="1656413" cy="6595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全結合</a:t>
            </a:r>
            <a:r>
              <a:rPr kumimoji="1" lang="ja-JP" altLang="en-US" dirty="0"/>
              <a:t>層</a:t>
            </a:r>
          </a:p>
        </p:txBody>
      </p:sp>
      <p:sp>
        <p:nvSpPr>
          <p:cNvPr id="9" name="テキスト ボックス 8">
            <a:extLst>
              <a:ext uri="{FF2B5EF4-FFF2-40B4-BE49-F238E27FC236}">
                <a16:creationId xmlns:a16="http://schemas.microsoft.com/office/drawing/2014/main" id="{DACDFB9B-904E-4292-B49A-51E4AA2EB974}"/>
              </a:ext>
            </a:extLst>
          </p:cNvPr>
          <p:cNvSpPr txBox="1"/>
          <p:nvPr/>
        </p:nvSpPr>
        <p:spPr>
          <a:xfrm>
            <a:off x="7506324" y="5467736"/>
            <a:ext cx="2327224" cy="369332"/>
          </a:xfrm>
          <a:prstGeom prst="rect">
            <a:avLst/>
          </a:prstGeom>
          <a:noFill/>
        </p:spPr>
        <p:txBody>
          <a:bodyPr wrap="square" rtlCol="0">
            <a:spAutoFit/>
          </a:bodyPr>
          <a:lstStyle/>
          <a:p>
            <a:r>
              <a:rPr kumimoji="1" lang="ja-JP" altLang="en-US" dirty="0"/>
              <a:t>図　</a:t>
            </a:r>
            <a:r>
              <a:rPr kumimoji="1" lang="en-US" altLang="ja-JP" dirty="0"/>
              <a:t>VGG16</a:t>
            </a:r>
            <a:r>
              <a:rPr kumimoji="1" lang="ja-JP" altLang="en-US" dirty="0"/>
              <a:t>の構造</a:t>
            </a:r>
          </a:p>
        </p:txBody>
      </p:sp>
      <p:sp>
        <p:nvSpPr>
          <p:cNvPr id="10" name="直方体 9">
            <a:extLst>
              <a:ext uri="{FF2B5EF4-FFF2-40B4-BE49-F238E27FC236}">
                <a16:creationId xmlns:a16="http://schemas.microsoft.com/office/drawing/2014/main" id="{CAB51DA5-1C7B-0D4D-A97F-1B274F915725}"/>
              </a:ext>
            </a:extLst>
          </p:cNvPr>
          <p:cNvSpPr/>
          <p:nvPr/>
        </p:nvSpPr>
        <p:spPr>
          <a:xfrm flipH="1">
            <a:off x="2022538" y="2449254"/>
            <a:ext cx="217170" cy="22974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方体 10">
            <a:extLst>
              <a:ext uri="{FF2B5EF4-FFF2-40B4-BE49-F238E27FC236}">
                <a16:creationId xmlns:a16="http://schemas.microsoft.com/office/drawing/2014/main" id="{E72C6EA5-9B61-1948-8758-33935F5FC25E}"/>
              </a:ext>
            </a:extLst>
          </p:cNvPr>
          <p:cNvSpPr/>
          <p:nvPr/>
        </p:nvSpPr>
        <p:spPr>
          <a:xfrm flipH="1">
            <a:off x="2434018" y="2563554"/>
            <a:ext cx="194310" cy="21831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a:extLst>
              <a:ext uri="{FF2B5EF4-FFF2-40B4-BE49-F238E27FC236}">
                <a16:creationId xmlns:a16="http://schemas.microsoft.com/office/drawing/2014/main" id="{6E6C7B9B-42E8-C940-9217-A8E7C428F211}"/>
              </a:ext>
            </a:extLst>
          </p:cNvPr>
          <p:cNvSpPr/>
          <p:nvPr/>
        </p:nvSpPr>
        <p:spPr>
          <a:xfrm flipH="1">
            <a:off x="2811208" y="2677854"/>
            <a:ext cx="217170" cy="20688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6FCE678-8491-EC4B-87C3-3ECCEE5406BD}"/>
                  </a:ext>
                </a:extLst>
              </p:cNvPr>
              <p:cNvSpPr txBox="1"/>
              <p:nvPr/>
            </p:nvSpPr>
            <p:spPr>
              <a:xfrm>
                <a:off x="1755616" y="3425162"/>
                <a:ext cx="2596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46FCE678-8491-EC4B-87C3-3ECCEE5406BD}"/>
                  </a:ext>
                </a:extLst>
              </p:cNvPr>
              <p:cNvSpPr txBox="1">
                <a:spLocks noRot="1" noChangeAspect="1" noMove="1" noResize="1" noEditPoints="1" noAdjustHandles="1" noChangeArrowheads="1" noChangeShapeType="1" noTextEdit="1"/>
              </p:cNvSpPr>
              <p:nvPr/>
            </p:nvSpPr>
            <p:spPr>
              <a:xfrm>
                <a:off x="1755616" y="3425162"/>
                <a:ext cx="259686" cy="276999"/>
              </a:xfrm>
              <a:prstGeom prst="rect">
                <a:avLst/>
              </a:prstGeom>
              <a:blipFill>
                <a:blip r:embed="rId3"/>
                <a:stretch>
                  <a:fillRect l="-4545" r="-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C34342E-1443-0642-A621-A05B5459E802}"/>
                  </a:ext>
                </a:extLst>
              </p:cNvPr>
              <p:cNvSpPr txBox="1"/>
              <p:nvPr/>
            </p:nvSpPr>
            <p:spPr>
              <a:xfrm>
                <a:off x="3209307" y="3435270"/>
                <a:ext cx="259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1C34342E-1443-0642-A621-A05B5459E802}"/>
                  </a:ext>
                </a:extLst>
              </p:cNvPr>
              <p:cNvSpPr txBox="1">
                <a:spLocks noRot="1" noChangeAspect="1" noMove="1" noResize="1" noEditPoints="1" noAdjustHandles="1" noChangeArrowheads="1" noChangeShapeType="1" noTextEdit="1"/>
              </p:cNvSpPr>
              <p:nvPr/>
            </p:nvSpPr>
            <p:spPr>
              <a:xfrm>
                <a:off x="3209307" y="3435270"/>
                <a:ext cx="259686" cy="276999"/>
              </a:xfrm>
              <a:prstGeom prst="rect">
                <a:avLst/>
              </a:prstGeom>
              <a:blipFill>
                <a:blip r:embed="rId4"/>
                <a:stretch>
                  <a:fillRect l="-9524" r="-9524"/>
                </a:stretch>
              </a:blipFill>
            </p:spPr>
            <p:txBody>
              <a:bodyPr/>
              <a:lstStyle/>
              <a:p>
                <a:r>
                  <a:rPr lang="ja-JP" altLang="en-US">
                    <a:noFill/>
                  </a:rPr>
                  <a:t> </a:t>
                </a:r>
              </a:p>
            </p:txBody>
          </p:sp>
        </mc:Fallback>
      </mc:AlternateContent>
      <p:sp>
        <p:nvSpPr>
          <p:cNvPr id="15" name="直方体 14">
            <a:extLst>
              <a:ext uri="{FF2B5EF4-FFF2-40B4-BE49-F238E27FC236}">
                <a16:creationId xmlns:a16="http://schemas.microsoft.com/office/drawing/2014/main" id="{5C355FB0-6243-294E-AFA0-FF8753D8C21D}"/>
              </a:ext>
            </a:extLst>
          </p:cNvPr>
          <p:cNvSpPr/>
          <p:nvPr/>
        </p:nvSpPr>
        <p:spPr>
          <a:xfrm flipH="1">
            <a:off x="3657027" y="2152074"/>
            <a:ext cx="182880" cy="28966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94B1F0B-8076-FF40-B387-670D2E884B4D}"/>
              </a:ext>
            </a:extLst>
          </p:cNvPr>
          <p:cNvSpPr txBox="1"/>
          <p:nvPr/>
        </p:nvSpPr>
        <p:spPr>
          <a:xfrm>
            <a:off x="1890830" y="1624584"/>
            <a:ext cx="1338828" cy="369332"/>
          </a:xfrm>
          <a:prstGeom prst="rect">
            <a:avLst/>
          </a:prstGeom>
          <a:noFill/>
        </p:spPr>
        <p:txBody>
          <a:bodyPr wrap="none" rtlCol="0">
            <a:spAutoFit/>
          </a:bodyPr>
          <a:lstStyle/>
          <a:p>
            <a:r>
              <a:rPr kumimoji="1" lang="ja-JP" altLang="en-US"/>
              <a:t>畳み込み層</a:t>
            </a:r>
          </a:p>
        </p:txBody>
      </p:sp>
      <p:sp>
        <p:nvSpPr>
          <p:cNvPr id="17" name="テキスト ボックス 16">
            <a:extLst>
              <a:ext uri="{FF2B5EF4-FFF2-40B4-BE49-F238E27FC236}">
                <a16:creationId xmlns:a16="http://schemas.microsoft.com/office/drawing/2014/main" id="{CDDA68C2-B6C9-6F40-B9C8-5F20846A0C81}"/>
              </a:ext>
            </a:extLst>
          </p:cNvPr>
          <p:cNvSpPr txBox="1"/>
          <p:nvPr/>
        </p:nvSpPr>
        <p:spPr>
          <a:xfrm>
            <a:off x="3194469" y="1624584"/>
            <a:ext cx="1107996" cy="369332"/>
          </a:xfrm>
          <a:prstGeom prst="rect">
            <a:avLst/>
          </a:prstGeom>
          <a:noFill/>
        </p:spPr>
        <p:txBody>
          <a:bodyPr wrap="none" rtlCol="0">
            <a:spAutoFit/>
          </a:bodyPr>
          <a:lstStyle/>
          <a:p>
            <a:r>
              <a:rPr kumimoji="1" lang="ja-JP" altLang="en-US"/>
              <a:t>全結合層</a:t>
            </a:r>
          </a:p>
        </p:txBody>
      </p:sp>
      <p:cxnSp>
        <p:nvCxnSpPr>
          <p:cNvPr id="18" name="直線コネクタ 17">
            <a:extLst>
              <a:ext uri="{FF2B5EF4-FFF2-40B4-BE49-F238E27FC236}">
                <a16:creationId xmlns:a16="http://schemas.microsoft.com/office/drawing/2014/main" id="{E9C6E146-2062-3643-863F-3A958E38A39A}"/>
              </a:ext>
            </a:extLst>
          </p:cNvPr>
          <p:cNvCxnSpPr>
            <a:cxnSpLocks/>
          </p:cNvCxnSpPr>
          <p:nvPr/>
        </p:nvCxnSpPr>
        <p:spPr>
          <a:xfrm>
            <a:off x="1210199" y="1624584"/>
            <a:ext cx="3395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A326821-76D5-544E-B5AD-AF50FC0C47DE}"/>
              </a:ext>
            </a:extLst>
          </p:cNvPr>
          <p:cNvCxnSpPr>
            <a:cxnSpLocks/>
          </p:cNvCxnSpPr>
          <p:nvPr/>
        </p:nvCxnSpPr>
        <p:spPr>
          <a:xfrm>
            <a:off x="4605718" y="1624584"/>
            <a:ext cx="0" cy="3744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C49D408B-4954-B644-9EB7-C90BBCDF921F}"/>
              </a:ext>
            </a:extLst>
          </p:cNvPr>
          <p:cNvCxnSpPr>
            <a:cxnSpLocks/>
          </p:cNvCxnSpPr>
          <p:nvPr/>
        </p:nvCxnSpPr>
        <p:spPr>
          <a:xfrm flipH="1">
            <a:off x="1210199" y="5357275"/>
            <a:ext cx="3395519"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0B8B974-A8A8-BC45-8528-36018714611F}"/>
              </a:ext>
            </a:extLst>
          </p:cNvPr>
          <p:cNvCxnSpPr>
            <a:cxnSpLocks/>
          </p:cNvCxnSpPr>
          <p:nvPr/>
        </p:nvCxnSpPr>
        <p:spPr>
          <a:xfrm flipV="1">
            <a:off x="1210199" y="1624584"/>
            <a:ext cx="0" cy="377841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コンテンツ プレースホルダー 37">
                <a:extLst>
                  <a:ext uri="{FF2B5EF4-FFF2-40B4-BE49-F238E27FC236}">
                    <a16:creationId xmlns:a16="http://schemas.microsoft.com/office/drawing/2014/main" id="{D52BBFE9-62EC-FD4B-A186-328E44B600D2}"/>
                  </a:ext>
                </a:extLst>
              </p:cNvPr>
              <p:cNvSpPr txBox="1">
                <a:spLocks/>
              </p:cNvSpPr>
              <p:nvPr/>
            </p:nvSpPr>
            <p:spPr>
              <a:xfrm>
                <a:off x="3830814" y="3449118"/>
                <a:ext cx="348962" cy="249299"/>
              </a:xfrm>
              <a:prstGeom prst="rect">
                <a:avLst/>
              </a:prstGeom>
              <a:noFill/>
            </p:spPr>
            <p:txBody>
              <a:bodyPr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ja-JP" altLang="en-US" sz="1800" i="1" smtClean="0">
                          <a:latin typeface="Cambria Math" panose="02040503050406030204" pitchFamily="18" charset="0"/>
                        </a:rPr>
                        <m:t>→</m:t>
                      </m:r>
                    </m:oMath>
                  </m:oMathPara>
                </a14:m>
                <a:endParaRPr lang="ja-JP" altLang="en-US" sz="1800"/>
              </a:p>
            </p:txBody>
          </p:sp>
        </mc:Choice>
        <mc:Fallback xmlns="">
          <p:sp>
            <p:nvSpPr>
              <p:cNvPr id="22" name="コンテンツ プレースホルダー 37">
                <a:extLst>
                  <a:ext uri="{FF2B5EF4-FFF2-40B4-BE49-F238E27FC236}">
                    <a16:creationId xmlns:a16="http://schemas.microsoft.com/office/drawing/2014/main" id="{D52BBFE9-62EC-FD4B-A186-328E44B600D2}"/>
                  </a:ext>
                </a:extLst>
              </p:cNvPr>
              <p:cNvSpPr txBox="1">
                <a:spLocks noRot="1" noChangeAspect="1" noMove="1" noResize="1" noEditPoints="1" noAdjustHandles="1" noChangeArrowheads="1" noChangeShapeType="1" noTextEdit="1"/>
              </p:cNvSpPr>
              <p:nvPr/>
            </p:nvSpPr>
            <p:spPr>
              <a:xfrm>
                <a:off x="3830814" y="3449118"/>
                <a:ext cx="348962" cy="249299"/>
              </a:xfrm>
              <a:prstGeom prst="rect">
                <a:avLst/>
              </a:prstGeom>
              <a:blipFill>
                <a:blip r:embed="rId5"/>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2A60412A-7DC8-CC40-AA8B-C8FB58C6202E}"/>
              </a:ext>
            </a:extLst>
          </p:cNvPr>
          <p:cNvSpPr txBox="1"/>
          <p:nvPr/>
        </p:nvSpPr>
        <p:spPr>
          <a:xfrm>
            <a:off x="1890830" y="5522953"/>
            <a:ext cx="2201244" cy="369332"/>
          </a:xfrm>
          <a:prstGeom prst="rect">
            <a:avLst/>
          </a:prstGeom>
          <a:noFill/>
        </p:spPr>
        <p:txBody>
          <a:bodyPr wrap="none" rtlCol="0">
            <a:spAutoFit/>
          </a:bodyPr>
          <a:lstStyle/>
          <a:p>
            <a:r>
              <a:rPr lang="en-US" altLang="ja-JP" dirty="0"/>
              <a:t>CNN</a:t>
            </a:r>
            <a:r>
              <a:rPr lang="ja-JP" altLang="en-US"/>
              <a:t>モデル</a:t>
            </a:r>
            <a:r>
              <a:rPr lang="en-US" altLang="ja-JP" dirty="0"/>
              <a:t>2</a:t>
            </a:r>
            <a:r>
              <a:rPr lang="ja-JP" altLang="en-US"/>
              <a:t>の構造</a:t>
            </a:r>
            <a:endParaRPr kumimoji="1" lang="ja-JP" altLang="en-US"/>
          </a:p>
        </p:txBody>
      </p:sp>
      <p:sp>
        <p:nvSpPr>
          <p:cNvPr id="24" name="テキスト ボックス 23">
            <a:extLst>
              <a:ext uri="{FF2B5EF4-FFF2-40B4-BE49-F238E27FC236}">
                <a16:creationId xmlns:a16="http://schemas.microsoft.com/office/drawing/2014/main" id="{30655FF2-0F0C-3141-94BB-269B76F80E8F}"/>
              </a:ext>
            </a:extLst>
          </p:cNvPr>
          <p:cNvSpPr txBox="1"/>
          <p:nvPr/>
        </p:nvSpPr>
        <p:spPr>
          <a:xfrm>
            <a:off x="1210199" y="3426075"/>
            <a:ext cx="646331" cy="369332"/>
          </a:xfrm>
          <a:prstGeom prst="rect">
            <a:avLst/>
          </a:prstGeom>
          <a:noFill/>
        </p:spPr>
        <p:txBody>
          <a:bodyPr wrap="none" rtlCol="0">
            <a:spAutoFit/>
          </a:bodyPr>
          <a:lstStyle/>
          <a:p>
            <a:r>
              <a:rPr kumimoji="1" lang="ja-JP" altLang="en-US"/>
              <a:t>入力</a:t>
            </a:r>
          </a:p>
        </p:txBody>
      </p:sp>
      <p:sp>
        <p:nvSpPr>
          <p:cNvPr id="25" name="テキスト ボックス 24">
            <a:extLst>
              <a:ext uri="{FF2B5EF4-FFF2-40B4-BE49-F238E27FC236}">
                <a16:creationId xmlns:a16="http://schemas.microsoft.com/office/drawing/2014/main" id="{05383DB4-7924-4B6C-B9F3-D1C57982FC5C}"/>
              </a:ext>
            </a:extLst>
          </p:cNvPr>
          <p:cNvSpPr txBox="1"/>
          <p:nvPr/>
        </p:nvSpPr>
        <p:spPr>
          <a:xfrm>
            <a:off x="4057077" y="3425162"/>
            <a:ext cx="646331" cy="369332"/>
          </a:xfrm>
          <a:prstGeom prst="rect">
            <a:avLst/>
          </a:prstGeom>
          <a:noFill/>
        </p:spPr>
        <p:txBody>
          <a:bodyPr wrap="none" rtlCol="0">
            <a:spAutoFit/>
          </a:bodyPr>
          <a:lstStyle/>
          <a:p>
            <a:r>
              <a:rPr kumimoji="1" lang="ja-JP" altLang="en-US" dirty="0"/>
              <a:t>出力</a:t>
            </a:r>
          </a:p>
        </p:txBody>
      </p:sp>
    </p:spTree>
    <p:extLst>
      <p:ext uri="{BB962C8B-B14F-4D97-AF65-F5344CB8AC3E}">
        <p14:creationId xmlns:p14="http://schemas.microsoft.com/office/powerpoint/2010/main" val="1848731014"/>
      </p:ext>
    </p:extLst>
  </p:cSld>
  <p:clrMapOvr>
    <a:masterClrMapping/>
  </p:clrMapOvr>
  <mc:AlternateContent xmlns:mc="http://schemas.openxmlformats.org/markup-compatibility/2006" xmlns:p14="http://schemas.microsoft.com/office/powerpoint/2010/main">
    <mc:Choice Requires="p14">
      <p:transition spd="slow" p14:dur="2000" advTm="1240"/>
    </mc:Choice>
    <mc:Fallback xmlns="">
      <p:transition spd="slow" advTm="124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C2D91C69-CC46-45BD-BE8E-1BFF0E741A81}"/>
              </a:ext>
            </a:extLst>
          </p:cNvPr>
          <p:cNvSpPr>
            <a:spLocks noGrp="1"/>
          </p:cNvSpPr>
          <p:nvPr>
            <p:ph idx="1"/>
          </p:nvPr>
        </p:nvSpPr>
        <p:spPr>
          <a:xfrm>
            <a:off x="938279" y="414415"/>
            <a:ext cx="9326067" cy="679867"/>
          </a:xfrm>
        </p:spPr>
        <p:txBody>
          <a:bodyPr>
            <a:normAutofit/>
          </a:bodyPr>
          <a:lstStyle/>
          <a:p>
            <a:pPr marL="0" indent="0">
              <a:buNone/>
            </a:pPr>
            <a:r>
              <a:rPr lang="en-US" altLang="ja-JP" sz="3500" dirty="0"/>
              <a:t>4-4. </a:t>
            </a:r>
            <a:r>
              <a:rPr lang="en-US" altLang="ja-JP" sz="3200" dirty="0"/>
              <a:t>VGG16</a:t>
            </a:r>
            <a:r>
              <a:rPr lang="ja-JP" altLang="en-US" sz="3200" dirty="0"/>
              <a:t>の転移学習の計算結果に対する考察</a:t>
            </a:r>
            <a:endParaRPr kumimoji="1" lang="ja-JP" altLang="en-US" dirty="0"/>
          </a:p>
        </p:txBody>
      </p:sp>
      <p:pic>
        <p:nvPicPr>
          <p:cNvPr id="6" name="図 5" descr="スクリーンショットの画面&#10;&#10;自動的に生成された説明">
            <a:extLst>
              <a:ext uri="{FF2B5EF4-FFF2-40B4-BE49-F238E27FC236}">
                <a16:creationId xmlns:a16="http://schemas.microsoft.com/office/drawing/2014/main" id="{881956E8-03CB-4B4E-85D3-9B99624F4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81" y="994389"/>
            <a:ext cx="4123536" cy="2670653"/>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0AA3EDD6-41BA-44D0-B8A2-75DFEF556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81" y="3772932"/>
            <a:ext cx="3858294" cy="2670653"/>
          </a:xfrm>
          <a:prstGeom prst="rect">
            <a:avLst/>
          </a:prstGeom>
        </p:spPr>
      </p:pic>
      <mc:AlternateContent xmlns:mc="http://schemas.openxmlformats.org/markup-compatibility/2006" xmlns:a14="http://schemas.microsoft.com/office/drawing/2010/main">
        <mc:Choice Requires="a14">
          <p:graphicFrame>
            <p:nvGraphicFramePr>
              <p:cNvPr id="9" name="表 9">
                <a:extLst>
                  <a:ext uri="{FF2B5EF4-FFF2-40B4-BE49-F238E27FC236}">
                    <a16:creationId xmlns:a16="http://schemas.microsoft.com/office/drawing/2014/main" id="{B95F65EF-3639-41E5-AF89-F3413630D119}"/>
                  </a:ext>
                </a:extLst>
              </p:cNvPr>
              <p:cNvGraphicFramePr>
                <a:graphicFrameLocks noGrp="1"/>
              </p:cNvGraphicFramePr>
              <p:nvPr/>
            </p:nvGraphicFramePr>
            <p:xfrm>
              <a:off x="5496136" y="1623647"/>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1891281750"/>
                        </a:ext>
                      </a:extLst>
                    </a:gridCol>
                    <a:gridCol w="2123056">
                      <a:extLst>
                        <a:ext uri="{9D8B030D-6E8A-4147-A177-3AD203B41FA5}">
                          <a16:colId xmlns:a16="http://schemas.microsoft.com/office/drawing/2014/main" val="3730125473"/>
                        </a:ext>
                      </a:extLst>
                    </a:gridCol>
                    <a:gridCol w="2038514">
                      <a:extLst>
                        <a:ext uri="{9D8B030D-6E8A-4147-A177-3AD203B41FA5}">
                          <a16:colId xmlns:a16="http://schemas.microsoft.com/office/drawing/2014/main" val="997338905"/>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4084379745"/>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lang="en-US" altLang="ja-JP" sz="2400" dirty="0"/>
                            <a:t>1.000</a:t>
                          </a:r>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2.21</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−3</m:t>
                                    </m:r>
                                  </m:sup>
                                </m:sSup>
                              </m:oMath>
                            </m:oMathPara>
                          </a14:m>
                          <a:endParaRPr kumimoji="1" lang="ja-JP" altLang="en-US" sz="2400" dirty="0"/>
                        </a:p>
                      </a:txBody>
                      <a:tcPr/>
                    </a:tc>
                    <a:extLst>
                      <a:ext uri="{0D108BD9-81ED-4DB2-BD59-A6C34878D82A}">
                        <a16:rowId xmlns:a16="http://schemas.microsoft.com/office/drawing/2014/main" val="936738286"/>
                      </a:ext>
                    </a:extLst>
                  </a:tr>
                  <a:tr h="579130">
                    <a:tc>
                      <a:txBody>
                        <a:bodyPr/>
                        <a:lstStyle/>
                        <a:p>
                          <a:pPr algn="ctr"/>
                          <a:r>
                            <a:rPr kumimoji="1" lang="ja-JP" altLang="en-US" sz="2400" dirty="0"/>
                            <a:t>検証データ</a:t>
                          </a:r>
                        </a:p>
                      </a:txBody>
                      <a:tcPr/>
                    </a:tc>
                    <a:tc>
                      <a:txBody>
                        <a:bodyPr/>
                        <a:lstStyle/>
                        <a:p>
                          <a:pPr algn="ctr"/>
                          <a:r>
                            <a:rPr lang="en-US" altLang="ja-JP" sz="2400" dirty="0"/>
                            <a:t>0.978</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2.48</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−1</m:t>
                                    </m:r>
                                  </m:sup>
                                </m:sSup>
                              </m:oMath>
                            </m:oMathPara>
                          </a14:m>
                          <a:endParaRPr kumimoji="1" lang="ja-JP" altLang="en-US" sz="2400" dirty="0"/>
                        </a:p>
                      </a:txBody>
                      <a:tcPr/>
                    </a:tc>
                    <a:extLst>
                      <a:ext uri="{0D108BD9-81ED-4DB2-BD59-A6C34878D82A}">
                        <a16:rowId xmlns:a16="http://schemas.microsoft.com/office/drawing/2014/main" val="2882990078"/>
                      </a:ext>
                    </a:extLst>
                  </a:tr>
                </a:tbl>
              </a:graphicData>
            </a:graphic>
          </p:graphicFrame>
        </mc:Choice>
        <mc:Fallback xmlns="">
          <p:graphicFrame>
            <p:nvGraphicFramePr>
              <p:cNvPr id="9" name="表 9">
                <a:extLst>
                  <a:ext uri="{FF2B5EF4-FFF2-40B4-BE49-F238E27FC236}">
                    <a16:creationId xmlns:a16="http://schemas.microsoft.com/office/drawing/2014/main" id="{B95F65EF-3639-41E5-AF89-F3413630D119}"/>
                  </a:ext>
                </a:extLst>
              </p:cNvPr>
              <p:cNvGraphicFramePr>
                <a:graphicFrameLocks noGrp="1"/>
              </p:cNvGraphicFramePr>
              <p:nvPr>
                <p:extLst>
                  <p:ext uri="{D42A27DB-BD31-4B8C-83A1-F6EECF244321}">
                    <p14:modId xmlns:p14="http://schemas.microsoft.com/office/powerpoint/2010/main" val="3327117529"/>
                  </p:ext>
                </p:extLst>
              </p:nvPr>
            </p:nvGraphicFramePr>
            <p:xfrm>
              <a:off x="5496136" y="1623647"/>
              <a:ext cx="6284626" cy="1737390"/>
            </p:xfrm>
            <a:graphic>
              <a:graphicData uri="http://schemas.openxmlformats.org/drawingml/2006/table">
                <a:tbl>
                  <a:tblPr firstRow="1" bandRow="1">
                    <a:tableStyleId>{5C22544A-7EE6-4342-B048-85BDC9FD1C3A}</a:tableStyleId>
                  </a:tblPr>
                  <a:tblGrid>
                    <a:gridCol w="2123056">
                      <a:extLst>
                        <a:ext uri="{9D8B030D-6E8A-4147-A177-3AD203B41FA5}">
                          <a16:colId xmlns:a16="http://schemas.microsoft.com/office/drawing/2014/main" val="1891281750"/>
                        </a:ext>
                      </a:extLst>
                    </a:gridCol>
                    <a:gridCol w="2123056">
                      <a:extLst>
                        <a:ext uri="{9D8B030D-6E8A-4147-A177-3AD203B41FA5}">
                          <a16:colId xmlns:a16="http://schemas.microsoft.com/office/drawing/2014/main" val="3730125473"/>
                        </a:ext>
                      </a:extLst>
                    </a:gridCol>
                    <a:gridCol w="2038514">
                      <a:extLst>
                        <a:ext uri="{9D8B030D-6E8A-4147-A177-3AD203B41FA5}">
                          <a16:colId xmlns:a16="http://schemas.microsoft.com/office/drawing/2014/main" val="997338905"/>
                        </a:ext>
                      </a:extLst>
                    </a:gridCol>
                  </a:tblGrid>
                  <a:tr h="579130">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4084379745"/>
                      </a:ext>
                    </a:extLst>
                  </a:tr>
                  <a:tr h="579130">
                    <a:tc>
                      <a:txBody>
                        <a:bodyPr/>
                        <a:lstStyle/>
                        <a:p>
                          <a:pPr algn="ctr"/>
                          <a:r>
                            <a:rPr kumimoji="1" lang="ja-JP" altLang="en-US" sz="2400" dirty="0"/>
                            <a:t>訓練データ</a:t>
                          </a:r>
                          <a:endParaRPr kumimoji="1" lang="en-US" altLang="ja-JP" sz="2400" dirty="0"/>
                        </a:p>
                      </a:txBody>
                      <a:tcPr/>
                    </a:tc>
                    <a:tc>
                      <a:txBody>
                        <a:bodyPr/>
                        <a:lstStyle/>
                        <a:p>
                          <a:pPr algn="ctr"/>
                          <a:r>
                            <a:rPr lang="en-US" altLang="ja-JP" sz="2400" dirty="0"/>
                            <a:t>1.000</a:t>
                          </a:r>
                          <a:endParaRPr kumimoji="1" lang="ja-JP" altLang="en-US" sz="2400" dirty="0"/>
                        </a:p>
                      </a:txBody>
                      <a:tcPr/>
                    </a:tc>
                    <a:tc>
                      <a:txBody>
                        <a:bodyPr/>
                        <a:lstStyle/>
                        <a:p>
                          <a:endParaRPr lang="ja-JP"/>
                        </a:p>
                      </a:txBody>
                      <a:tcPr>
                        <a:blipFill>
                          <a:blip r:embed="rId5"/>
                          <a:stretch>
                            <a:fillRect l="-208358" t="-107292" r="-1194" b="-101042"/>
                          </a:stretch>
                        </a:blipFill>
                      </a:tcPr>
                    </a:tc>
                    <a:extLst>
                      <a:ext uri="{0D108BD9-81ED-4DB2-BD59-A6C34878D82A}">
                        <a16:rowId xmlns:a16="http://schemas.microsoft.com/office/drawing/2014/main" val="936738286"/>
                      </a:ext>
                    </a:extLst>
                  </a:tr>
                  <a:tr h="579130">
                    <a:tc>
                      <a:txBody>
                        <a:bodyPr/>
                        <a:lstStyle/>
                        <a:p>
                          <a:pPr algn="ctr"/>
                          <a:r>
                            <a:rPr kumimoji="1" lang="ja-JP" altLang="en-US" sz="2400" dirty="0"/>
                            <a:t>検証データ</a:t>
                          </a:r>
                        </a:p>
                      </a:txBody>
                      <a:tcPr/>
                    </a:tc>
                    <a:tc>
                      <a:txBody>
                        <a:bodyPr/>
                        <a:lstStyle/>
                        <a:p>
                          <a:pPr algn="ctr"/>
                          <a:r>
                            <a:rPr lang="en-US" altLang="ja-JP" sz="2400" dirty="0"/>
                            <a:t>0.978</a:t>
                          </a:r>
                          <a:endParaRPr kumimoji="1" lang="ja-JP" altLang="en-US" sz="2400" dirty="0"/>
                        </a:p>
                      </a:txBody>
                      <a:tcPr/>
                    </a:tc>
                    <a:tc>
                      <a:txBody>
                        <a:bodyPr/>
                        <a:lstStyle/>
                        <a:p>
                          <a:endParaRPr lang="ja-JP"/>
                        </a:p>
                      </a:txBody>
                      <a:tcPr>
                        <a:blipFill>
                          <a:blip r:embed="rId5"/>
                          <a:stretch>
                            <a:fillRect l="-208358" t="-209474" r="-1194" b="-2105"/>
                          </a:stretch>
                        </a:blipFill>
                      </a:tcPr>
                    </a:tc>
                    <a:extLst>
                      <a:ext uri="{0D108BD9-81ED-4DB2-BD59-A6C34878D82A}">
                        <a16:rowId xmlns:a16="http://schemas.microsoft.com/office/drawing/2014/main" val="2882990078"/>
                      </a:ext>
                    </a:extLst>
                  </a:tr>
                </a:tbl>
              </a:graphicData>
            </a:graphic>
          </p:graphicFrame>
        </mc:Fallback>
      </mc:AlternateContent>
      <p:sp>
        <p:nvSpPr>
          <p:cNvPr id="11" name="テキスト ボックス 10">
            <a:extLst>
              <a:ext uri="{FF2B5EF4-FFF2-40B4-BE49-F238E27FC236}">
                <a16:creationId xmlns:a16="http://schemas.microsoft.com/office/drawing/2014/main" id="{B4325619-48B6-4142-8FB8-DC9B773B8E7A}"/>
              </a:ext>
            </a:extLst>
          </p:cNvPr>
          <p:cNvSpPr txBox="1"/>
          <p:nvPr/>
        </p:nvSpPr>
        <p:spPr>
          <a:xfrm>
            <a:off x="2332785" y="3511154"/>
            <a:ext cx="842685" cy="307777"/>
          </a:xfrm>
          <a:prstGeom prst="rect">
            <a:avLst/>
          </a:prstGeom>
          <a:noFill/>
        </p:spPr>
        <p:txBody>
          <a:bodyPr wrap="square" rtlCol="0">
            <a:spAutoFit/>
          </a:bodyPr>
          <a:lstStyle/>
          <a:p>
            <a:r>
              <a:rPr kumimoji="1" lang="en-US" altLang="ja-JP" sz="1400" b="1" dirty="0"/>
              <a:t>epoch</a:t>
            </a:r>
            <a:endParaRPr kumimoji="1" lang="ja-JP" altLang="en-US" sz="1400" b="1" dirty="0"/>
          </a:p>
        </p:txBody>
      </p:sp>
      <p:sp>
        <p:nvSpPr>
          <p:cNvPr id="12" name="テキスト ボックス 11">
            <a:extLst>
              <a:ext uri="{FF2B5EF4-FFF2-40B4-BE49-F238E27FC236}">
                <a16:creationId xmlns:a16="http://schemas.microsoft.com/office/drawing/2014/main" id="{65FC7B13-96B1-47C6-B2B9-2AF9627B458E}"/>
              </a:ext>
            </a:extLst>
          </p:cNvPr>
          <p:cNvSpPr txBox="1"/>
          <p:nvPr/>
        </p:nvSpPr>
        <p:spPr>
          <a:xfrm>
            <a:off x="2332785" y="6397586"/>
            <a:ext cx="842685" cy="307777"/>
          </a:xfrm>
          <a:prstGeom prst="rect">
            <a:avLst/>
          </a:prstGeom>
          <a:noFill/>
        </p:spPr>
        <p:txBody>
          <a:bodyPr wrap="square" rtlCol="0">
            <a:spAutoFit/>
          </a:bodyPr>
          <a:lstStyle/>
          <a:p>
            <a:r>
              <a:rPr kumimoji="1" lang="en-US" altLang="ja-JP" sz="1400" b="1" dirty="0"/>
              <a:t>epoch</a:t>
            </a:r>
            <a:endParaRPr kumimoji="1" lang="ja-JP" altLang="en-US" sz="1400" b="1" dirty="0"/>
          </a:p>
        </p:txBody>
      </p:sp>
      <p:sp>
        <p:nvSpPr>
          <p:cNvPr id="13" name="テキスト ボックス 12">
            <a:extLst>
              <a:ext uri="{FF2B5EF4-FFF2-40B4-BE49-F238E27FC236}">
                <a16:creationId xmlns:a16="http://schemas.microsoft.com/office/drawing/2014/main" id="{67C60C13-1B12-4E8F-B61D-2D1E0C671CE3}"/>
              </a:ext>
            </a:extLst>
          </p:cNvPr>
          <p:cNvSpPr txBox="1"/>
          <p:nvPr/>
        </p:nvSpPr>
        <p:spPr>
          <a:xfrm rot="16200000">
            <a:off x="214764" y="1997413"/>
            <a:ext cx="1139253" cy="307777"/>
          </a:xfrm>
          <a:prstGeom prst="rect">
            <a:avLst/>
          </a:prstGeom>
          <a:noFill/>
        </p:spPr>
        <p:txBody>
          <a:bodyPr wrap="square" rtlCol="0">
            <a:spAutoFit/>
          </a:bodyPr>
          <a:lstStyle/>
          <a:p>
            <a:r>
              <a:rPr kumimoji="1" lang="en-US" altLang="ja-JP" sz="1400" b="1" dirty="0"/>
              <a:t>accuracy</a:t>
            </a:r>
            <a:endParaRPr kumimoji="1" lang="ja-JP" altLang="en-US" sz="1400" b="1" dirty="0"/>
          </a:p>
        </p:txBody>
      </p:sp>
      <p:sp>
        <p:nvSpPr>
          <p:cNvPr id="14" name="テキスト ボックス 13">
            <a:extLst>
              <a:ext uri="{FF2B5EF4-FFF2-40B4-BE49-F238E27FC236}">
                <a16:creationId xmlns:a16="http://schemas.microsoft.com/office/drawing/2014/main" id="{12C566F5-63C5-423B-A684-D7DB8FF32496}"/>
              </a:ext>
            </a:extLst>
          </p:cNvPr>
          <p:cNvSpPr txBox="1"/>
          <p:nvPr/>
        </p:nvSpPr>
        <p:spPr>
          <a:xfrm rot="16200000">
            <a:off x="101466" y="4552810"/>
            <a:ext cx="1139253" cy="307777"/>
          </a:xfrm>
          <a:prstGeom prst="rect">
            <a:avLst/>
          </a:prstGeom>
          <a:noFill/>
        </p:spPr>
        <p:txBody>
          <a:bodyPr wrap="square" rtlCol="0">
            <a:spAutoFit/>
          </a:bodyPr>
          <a:lstStyle/>
          <a:p>
            <a:r>
              <a:rPr lang="en-US" altLang="ja-JP" sz="1400" b="1" dirty="0"/>
              <a:t>loss</a:t>
            </a:r>
            <a:endParaRPr kumimoji="1" lang="ja-JP" altLang="en-US" sz="1400" b="1" dirty="0"/>
          </a:p>
        </p:txBody>
      </p:sp>
      <p:sp>
        <p:nvSpPr>
          <p:cNvPr id="15" name="テキスト ボックス 14">
            <a:extLst>
              <a:ext uri="{FF2B5EF4-FFF2-40B4-BE49-F238E27FC236}">
                <a16:creationId xmlns:a16="http://schemas.microsoft.com/office/drawing/2014/main" id="{A0EDF0AD-1E84-496F-A21A-20FFC6E9431C}"/>
              </a:ext>
            </a:extLst>
          </p:cNvPr>
          <p:cNvSpPr txBox="1"/>
          <p:nvPr/>
        </p:nvSpPr>
        <p:spPr>
          <a:xfrm>
            <a:off x="6546785" y="1110768"/>
            <a:ext cx="3717561" cy="369332"/>
          </a:xfrm>
          <a:prstGeom prst="rect">
            <a:avLst/>
          </a:prstGeom>
          <a:noFill/>
        </p:spPr>
        <p:txBody>
          <a:bodyPr wrap="square" rtlCol="0">
            <a:spAutoFit/>
          </a:bodyPr>
          <a:lstStyle/>
          <a:p>
            <a:r>
              <a:rPr kumimoji="1" lang="ja-JP" altLang="en-US" dirty="0"/>
              <a:t>表　</a:t>
            </a:r>
            <a:r>
              <a:rPr kumimoji="1" lang="en-US" altLang="ja-JP" dirty="0"/>
              <a:t>VGG16</a:t>
            </a:r>
            <a:r>
              <a:rPr kumimoji="1" lang="ja-JP" altLang="en-US" dirty="0"/>
              <a:t>の転移学習の計算結果</a:t>
            </a:r>
          </a:p>
        </p:txBody>
      </p:sp>
      <p:sp>
        <p:nvSpPr>
          <p:cNvPr id="16" name="テキスト ボックス 15">
            <a:extLst>
              <a:ext uri="{FF2B5EF4-FFF2-40B4-BE49-F238E27FC236}">
                <a16:creationId xmlns:a16="http://schemas.microsoft.com/office/drawing/2014/main" id="{E24C459D-B1E6-4A5E-BEE5-35EA73CBEEC5}"/>
              </a:ext>
            </a:extLst>
          </p:cNvPr>
          <p:cNvSpPr txBox="1"/>
          <p:nvPr/>
        </p:nvSpPr>
        <p:spPr>
          <a:xfrm>
            <a:off x="5390169" y="3979201"/>
            <a:ext cx="6284627" cy="2431435"/>
          </a:xfrm>
          <a:prstGeom prst="rect">
            <a:avLst/>
          </a:prstGeom>
          <a:noFill/>
        </p:spPr>
        <p:txBody>
          <a:bodyPr wrap="square" rtlCol="0">
            <a:spAutoFit/>
          </a:bodyPr>
          <a:lstStyle/>
          <a:p>
            <a:r>
              <a:rPr lang="ja-JP" altLang="en-US" sz="3200" b="1" dirty="0"/>
              <a:t>評価</a:t>
            </a:r>
            <a:endParaRPr lang="en-US" altLang="ja-JP" sz="3200" b="1" dirty="0"/>
          </a:p>
          <a:p>
            <a:r>
              <a:rPr kumimoji="1" lang="ja-JP" altLang="en-US" sz="2800" dirty="0"/>
              <a:t>・訓練データで正解率</a:t>
            </a:r>
            <a:r>
              <a:rPr kumimoji="1" lang="en-US" altLang="ja-JP" sz="2800" dirty="0"/>
              <a:t>1.0</a:t>
            </a:r>
            <a:r>
              <a:rPr kumimoji="1" lang="ja-JP" altLang="en-US" sz="2800" dirty="0"/>
              <a:t>を出せる</a:t>
            </a:r>
            <a:endParaRPr kumimoji="1" lang="en-US" altLang="ja-JP" sz="2800" dirty="0"/>
          </a:p>
          <a:p>
            <a:r>
              <a:rPr lang="en-US" altLang="ja-JP" sz="2800" dirty="0"/>
              <a:t>   </a:t>
            </a:r>
            <a:r>
              <a:rPr kumimoji="1" lang="ja-JP" altLang="en-US" sz="2800" dirty="0"/>
              <a:t>ほど</a:t>
            </a:r>
            <a:r>
              <a:rPr kumimoji="1" lang="ja-JP" altLang="en-US" sz="2800" b="1" u="sng" dirty="0"/>
              <a:t>十分な表現力</a:t>
            </a:r>
            <a:r>
              <a:rPr kumimoji="1" lang="ja-JP" altLang="en-US" sz="2800" dirty="0"/>
              <a:t>を獲得している</a:t>
            </a:r>
            <a:endParaRPr kumimoji="1" lang="en-US" altLang="ja-JP" sz="2800" dirty="0"/>
          </a:p>
          <a:p>
            <a:endParaRPr kumimoji="1" lang="en-US" altLang="ja-JP" sz="800" dirty="0"/>
          </a:p>
          <a:p>
            <a:r>
              <a:rPr lang="ja-JP" altLang="en-US" sz="2800" dirty="0"/>
              <a:t>・損失関数の差が約</a:t>
            </a:r>
            <a:r>
              <a:rPr lang="en-US" altLang="ja-JP" sz="2800" dirty="0"/>
              <a:t>0.246</a:t>
            </a:r>
            <a:r>
              <a:rPr lang="ja-JP" altLang="en-US" sz="2800" dirty="0"/>
              <a:t>あり、</a:t>
            </a:r>
            <a:endParaRPr lang="en-US" altLang="ja-JP" sz="2800" dirty="0"/>
          </a:p>
          <a:p>
            <a:r>
              <a:rPr lang="en-US" altLang="ja-JP" sz="2800" dirty="0"/>
              <a:t>    </a:t>
            </a:r>
            <a:r>
              <a:rPr lang="ja-JP" altLang="en-US" sz="2800" b="1" u="sng" dirty="0"/>
              <a:t>わずかに過学習</a:t>
            </a:r>
            <a:r>
              <a:rPr lang="ja-JP" altLang="en-US" sz="2800" dirty="0"/>
              <a:t>をしている</a:t>
            </a:r>
            <a:endParaRPr kumimoji="1" lang="ja-JP" altLang="en-US" sz="2800" dirty="0"/>
          </a:p>
        </p:txBody>
      </p:sp>
    </p:spTree>
    <p:custDataLst>
      <p:tags r:id="rId1"/>
    </p:custDataLst>
    <p:extLst>
      <p:ext uri="{BB962C8B-B14F-4D97-AF65-F5344CB8AC3E}">
        <p14:creationId xmlns:p14="http://schemas.microsoft.com/office/powerpoint/2010/main" val="3299703460"/>
      </p:ext>
    </p:extLst>
  </p:cSld>
  <p:clrMapOvr>
    <a:masterClrMapping/>
  </p:clrMapOvr>
  <mc:AlternateContent xmlns:mc="http://schemas.openxmlformats.org/markup-compatibility/2006" xmlns:p14="http://schemas.microsoft.com/office/powerpoint/2010/main">
    <mc:Choice Requires="p14">
      <p:transition spd="slow" p14:dur="2000" advTm="568"/>
    </mc:Choice>
    <mc:Fallback xmlns="">
      <p:transition spd="slow" advTm="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5D14924-9DFA-4943-8049-8316C455A759}"/>
              </a:ext>
            </a:extLst>
          </p:cNvPr>
          <p:cNvSpPr>
            <a:spLocks noGrp="1"/>
          </p:cNvSpPr>
          <p:nvPr>
            <p:ph idx="1"/>
          </p:nvPr>
        </p:nvSpPr>
        <p:spPr>
          <a:xfrm>
            <a:off x="1775085" y="2209462"/>
            <a:ext cx="10515600" cy="3082067"/>
          </a:xfrm>
        </p:spPr>
        <p:txBody>
          <a:bodyPr>
            <a:normAutofit/>
          </a:bodyPr>
          <a:lstStyle/>
          <a:p>
            <a:pPr marL="0" indent="0">
              <a:buNone/>
            </a:pPr>
            <a:r>
              <a:rPr lang="en-US" altLang="ja-JP" sz="3600" dirty="0"/>
              <a:t>5-1. </a:t>
            </a:r>
            <a:r>
              <a:rPr lang="ja-JP" altLang="en-US" sz="3600" dirty="0"/>
              <a:t>なぜファインチューニングをするか</a:t>
            </a:r>
          </a:p>
          <a:p>
            <a:pPr marL="0" indent="0">
              <a:buNone/>
            </a:pPr>
            <a:r>
              <a:rPr lang="en-US" altLang="ja-JP" sz="3600" dirty="0"/>
              <a:t>5-2. </a:t>
            </a:r>
            <a:r>
              <a:rPr lang="ja-JP" altLang="en-US" sz="3600" dirty="0"/>
              <a:t>ファインチューニングの説明</a:t>
            </a:r>
          </a:p>
          <a:p>
            <a:pPr marL="0" indent="0">
              <a:buNone/>
            </a:pPr>
            <a:r>
              <a:rPr lang="en-US" altLang="ja-JP" sz="3600" dirty="0"/>
              <a:t>5-3. </a:t>
            </a:r>
            <a:r>
              <a:rPr lang="ja-JP" altLang="en-US" sz="3600" dirty="0"/>
              <a:t>ファインチューニングの計算結果に</a:t>
            </a:r>
            <a:endParaRPr lang="en-US" altLang="ja-JP" sz="3600" dirty="0"/>
          </a:p>
          <a:p>
            <a:pPr marL="0" indent="0">
              <a:buNone/>
            </a:pPr>
            <a:r>
              <a:rPr lang="en-US" altLang="ja-JP" sz="3600" dirty="0"/>
              <a:t>	</a:t>
            </a:r>
            <a:r>
              <a:rPr lang="ja-JP" altLang="en-US" sz="3600" dirty="0"/>
              <a:t>対する考察</a:t>
            </a:r>
          </a:p>
        </p:txBody>
      </p:sp>
      <p:sp>
        <p:nvSpPr>
          <p:cNvPr id="4" name="タイトル 1">
            <a:extLst>
              <a:ext uri="{FF2B5EF4-FFF2-40B4-BE49-F238E27FC236}">
                <a16:creationId xmlns:a16="http://schemas.microsoft.com/office/drawing/2014/main" id="{0D9F8CF2-9BEB-4710-A827-FF84CBCEA93D}"/>
              </a:ext>
            </a:extLst>
          </p:cNvPr>
          <p:cNvSpPr>
            <a:spLocks noGrp="1"/>
          </p:cNvSpPr>
          <p:nvPr>
            <p:ph type="title"/>
          </p:nvPr>
        </p:nvSpPr>
        <p:spPr>
          <a:xfrm>
            <a:off x="838200" y="365125"/>
            <a:ext cx="10515600" cy="1325563"/>
          </a:xfrm>
        </p:spPr>
        <p:txBody>
          <a:bodyPr>
            <a:normAutofit/>
          </a:bodyPr>
          <a:lstStyle/>
          <a:p>
            <a:r>
              <a:rPr lang="en-US" altLang="ja-JP" sz="5400" b="1" dirty="0"/>
              <a:t>5</a:t>
            </a:r>
            <a:r>
              <a:rPr kumimoji="1" lang="en-US" altLang="ja-JP" sz="5400" b="1" dirty="0"/>
              <a:t>. VGG16</a:t>
            </a:r>
            <a:r>
              <a:rPr kumimoji="1" lang="ja-JP" altLang="en-US" sz="5400" b="1" dirty="0"/>
              <a:t>のファインチューニング</a:t>
            </a:r>
          </a:p>
        </p:txBody>
      </p:sp>
    </p:spTree>
    <p:extLst>
      <p:ext uri="{BB962C8B-B14F-4D97-AF65-F5344CB8AC3E}">
        <p14:creationId xmlns:p14="http://schemas.microsoft.com/office/powerpoint/2010/main" val="1197622264"/>
      </p:ext>
    </p:extLst>
  </p:cSld>
  <p:clrMapOvr>
    <a:masterClrMapping/>
  </p:clrMapOvr>
  <mc:AlternateContent xmlns:mc="http://schemas.openxmlformats.org/markup-compatibility/2006" xmlns:p14="http://schemas.microsoft.com/office/powerpoint/2010/main">
    <mc:Choice Requires="p14">
      <p:transition spd="slow" p14:dur="2000" advTm="56"/>
    </mc:Choice>
    <mc:Fallback xmlns="">
      <p:transition spd="slow" advTm="5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E64BC8-A775-41C1-8A20-1AA91D0C8E0D}"/>
              </a:ext>
            </a:extLst>
          </p:cNvPr>
          <p:cNvSpPr>
            <a:spLocks noGrp="1"/>
          </p:cNvSpPr>
          <p:nvPr>
            <p:ph idx="1"/>
          </p:nvPr>
        </p:nvSpPr>
        <p:spPr>
          <a:xfrm>
            <a:off x="661506" y="542648"/>
            <a:ext cx="7981562" cy="694857"/>
          </a:xfrm>
        </p:spPr>
        <p:txBody>
          <a:bodyPr>
            <a:normAutofit/>
          </a:bodyPr>
          <a:lstStyle/>
          <a:p>
            <a:pPr marL="0" indent="0">
              <a:buNone/>
            </a:pPr>
            <a:r>
              <a:rPr lang="en-US" altLang="ja-JP" sz="3200" dirty="0"/>
              <a:t>5-1. </a:t>
            </a:r>
            <a:r>
              <a:rPr lang="ja-JP" altLang="en-US" sz="3200" dirty="0"/>
              <a:t>なぜファインチューニングをするか</a:t>
            </a:r>
          </a:p>
          <a:p>
            <a:pPr marL="0" indent="0">
              <a:buNone/>
            </a:pPr>
            <a:endParaRPr kumimoji="1" lang="ja-JP" altLang="en-US" dirty="0"/>
          </a:p>
        </p:txBody>
      </p:sp>
      <p:sp>
        <p:nvSpPr>
          <p:cNvPr id="5" name="正方形/長方形 4">
            <a:extLst>
              <a:ext uri="{FF2B5EF4-FFF2-40B4-BE49-F238E27FC236}">
                <a16:creationId xmlns:a16="http://schemas.microsoft.com/office/drawing/2014/main" id="{72B99C23-D1B9-4076-91C7-2E6DD71C3E38}"/>
              </a:ext>
            </a:extLst>
          </p:cNvPr>
          <p:cNvSpPr/>
          <p:nvPr/>
        </p:nvSpPr>
        <p:spPr>
          <a:xfrm>
            <a:off x="463446" y="1615602"/>
            <a:ext cx="1569660" cy="707886"/>
          </a:xfrm>
          <a:prstGeom prst="rect">
            <a:avLst/>
          </a:prstGeom>
          <a:noFill/>
        </p:spPr>
        <p:txBody>
          <a:bodyPr wrap="square" lIns="91440" tIns="45720" rIns="91440" bIns="45720">
            <a:spAutoFit/>
          </a:bodyPr>
          <a:lstStyle/>
          <a:p>
            <a:pPr algn="ctr"/>
            <a:r>
              <a:rPr lang="ja-JP" altLang="en-US" sz="4000" b="0" cap="none" spc="0" dirty="0">
                <a:ln w="0"/>
                <a:solidFill>
                  <a:schemeClr val="tx1"/>
                </a:solidFill>
                <a:effectLst>
                  <a:outerShdw blurRad="38100" dist="19050" dir="2700000" algn="tl" rotWithShape="0">
                    <a:schemeClr val="dk1">
                      <a:alpha val="40000"/>
                    </a:schemeClr>
                  </a:outerShdw>
                </a:effectLst>
              </a:rPr>
              <a:t>課題</a:t>
            </a:r>
          </a:p>
        </p:txBody>
      </p:sp>
      <p:sp>
        <p:nvSpPr>
          <p:cNvPr id="6" name="テキスト ボックス 5">
            <a:extLst>
              <a:ext uri="{FF2B5EF4-FFF2-40B4-BE49-F238E27FC236}">
                <a16:creationId xmlns:a16="http://schemas.microsoft.com/office/drawing/2014/main" id="{851C6EEF-A92C-45C8-B097-F158876D24A0}"/>
              </a:ext>
            </a:extLst>
          </p:cNvPr>
          <p:cNvSpPr txBox="1"/>
          <p:nvPr/>
        </p:nvSpPr>
        <p:spPr>
          <a:xfrm>
            <a:off x="2338464" y="1969545"/>
            <a:ext cx="9788579" cy="1077218"/>
          </a:xfrm>
          <a:prstGeom prst="rect">
            <a:avLst/>
          </a:prstGeom>
          <a:noFill/>
        </p:spPr>
        <p:txBody>
          <a:bodyPr wrap="square" rtlCol="0">
            <a:spAutoFit/>
          </a:bodyPr>
          <a:lstStyle/>
          <a:p>
            <a:r>
              <a:rPr kumimoji="1" lang="ja-JP" altLang="en-US" sz="3200" b="1" dirty="0"/>
              <a:t>過学習の発生</a:t>
            </a:r>
            <a:endParaRPr kumimoji="1" lang="en-US" altLang="ja-JP" sz="3200" b="1" dirty="0"/>
          </a:p>
          <a:p>
            <a:r>
              <a:rPr lang="ja-JP" altLang="en-US" sz="3200" dirty="0"/>
              <a:t>→</a:t>
            </a:r>
            <a:r>
              <a:rPr lang="ja-JP" altLang="en-US" sz="3200" u="sng" dirty="0"/>
              <a:t>モデルの表現力を保ったまま、過学習を抑えたい</a:t>
            </a:r>
            <a:endParaRPr lang="en-US" altLang="ja-JP" sz="3200" u="sng" dirty="0"/>
          </a:p>
        </p:txBody>
      </p:sp>
      <p:sp>
        <p:nvSpPr>
          <p:cNvPr id="7" name="正方形/長方形 6">
            <a:extLst>
              <a:ext uri="{FF2B5EF4-FFF2-40B4-BE49-F238E27FC236}">
                <a16:creationId xmlns:a16="http://schemas.microsoft.com/office/drawing/2014/main" id="{B196D662-C769-4D0A-A1FC-CAD6AA5CA1A1}"/>
              </a:ext>
            </a:extLst>
          </p:cNvPr>
          <p:cNvSpPr/>
          <p:nvPr/>
        </p:nvSpPr>
        <p:spPr>
          <a:xfrm>
            <a:off x="463446" y="3937065"/>
            <a:ext cx="1569660" cy="707886"/>
          </a:xfrm>
          <a:prstGeom prst="rect">
            <a:avLst/>
          </a:prstGeom>
          <a:noFill/>
        </p:spPr>
        <p:txBody>
          <a:bodyPr wrap="squar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仮説</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9" name="テキスト ボックス 8">
            <a:extLst>
              <a:ext uri="{FF2B5EF4-FFF2-40B4-BE49-F238E27FC236}">
                <a16:creationId xmlns:a16="http://schemas.microsoft.com/office/drawing/2014/main" id="{826407CD-5FDC-4D5B-BAA7-8D9BF8974394}"/>
              </a:ext>
            </a:extLst>
          </p:cNvPr>
          <p:cNvSpPr txBox="1"/>
          <p:nvPr/>
        </p:nvSpPr>
        <p:spPr>
          <a:xfrm>
            <a:off x="2338464" y="4117357"/>
            <a:ext cx="8889168" cy="2062103"/>
          </a:xfrm>
          <a:prstGeom prst="rect">
            <a:avLst/>
          </a:prstGeom>
          <a:noFill/>
        </p:spPr>
        <p:txBody>
          <a:bodyPr wrap="square" rtlCol="0">
            <a:spAutoFit/>
          </a:bodyPr>
          <a:lstStyle/>
          <a:p>
            <a:r>
              <a:rPr lang="ja-JP" altLang="en-US" sz="3200" dirty="0"/>
              <a:t>現在のモデルの重みをある程度維持したまま</a:t>
            </a:r>
            <a:r>
              <a:rPr kumimoji="1" lang="ja-JP" altLang="en-US" sz="3200" dirty="0"/>
              <a:t>、</a:t>
            </a:r>
            <a:r>
              <a:rPr kumimoji="1" lang="ja-JP" altLang="en-US" sz="3200" u="sng" dirty="0"/>
              <a:t>車に特化した特徴抽出をする</a:t>
            </a:r>
            <a:r>
              <a:rPr kumimoji="1" lang="ja-JP" altLang="en-US" sz="3200" dirty="0"/>
              <a:t>ことはできないか？</a:t>
            </a:r>
            <a:endParaRPr kumimoji="1" lang="en-US" altLang="ja-JP" sz="3200" dirty="0"/>
          </a:p>
          <a:p>
            <a:r>
              <a:rPr kumimoji="1" lang="ja-JP" altLang="en-US" sz="3200" dirty="0"/>
              <a:t>→</a:t>
            </a:r>
            <a:r>
              <a:rPr lang="ja-JP" altLang="en-US" sz="3200" b="1" dirty="0"/>
              <a:t>ファインチューニング</a:t>
            </a:r>
            <a:endParaRPr kumimoji="1" lang="ja-JP" altLang="en-US" sz="3200" b="1" dirty="0"/>
          </a:p>
        </p:txBody>
      </p:sp>
    </p:spTree>
    <p:custDataLst>
      <p:tags r:id="rId1"/>
    </p:custDataLst>
    <p:extLst>
      <p:ext uri="{BB962C8B-B14F-4D97-AF65-F5344CB8AC3E}">
        <p14:creationId xmlns:p14="http://schemas.microsoft.com/office/powerpoint/2010/main" val="2407420671"/>
      </p:ext>
    </p:extLst>
  </p:cSld>
  <p:clrMapOvr>
    <a:masterClrMapping/>
  </p:clrMapOvr>
  <mc:AlternateContent xmlns:mc="http://schemas.openxmlformats.org/markup-compatibility/2006" xmlns:p14="http://schemas.microsoft.com/office/powerpoint/2010/main">
    <mc:Choice Requires="p14">
      <p:transition spd="slow" p14:dur="2000" advTm="567"/>
    </mc:Choice>
    <mc:Fallback xmlns="">
      <p:transition spd="slow" advTm="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6269911B-8252-4A86-996E-A4FE267D300A}"/>
              </a:ext>
            </a:extLst>
          </p:cNvPr>
          <p:cNvSpPr>
            <a:spLocks noGrp="1"/>
          </p:cNvSpPr>
          <p:nvPr>
            <p:ph idx="1"/>
          </p:nvPr>
        </p:nvSpPr>
        <p:spPr>
          <a:xfrm>
            <a:off x="321355" y="249481"/>
            <a:ext cx="6438275" cy="625132"/>
          </a:xfrm>
        </p:spPr>
        <p:txBody>
          <a:bodyPr>
            <a:normAutofit fontScale="85000" lnSpcReduction="10000"/>
          </a:bodyPr>
          <a:lstStyle/>
          <a:p>
            <a:pPr marL="0" indent="0">
              <a:buNone/>
            </a:pPr>
            <a:r>
              <a:rPr lang="en-US" altLang="ja-JP" sz="3600" dirty="0"/>
              <a:t>5-2. </a:t>
            </a:r>
            <a:r>
              <a:rPr lang="ja-JP" altLang="en-US" sz="3600" dirty="0"/>
              <a:t>ファインチューニングの説明</a:t>
            </a:r>
          </a:p>
          <a:p>
            <a:pPr marL="0" indent="0">
              <a:buNone/>
            </a:pPr>
            <a:endParaRPr kumimoji="1" lang="ja-JP" altLang="en-US" dirty="0"/>
          </a:p>
        </p:txBody>
      </p:sp>
      <p:sp>
        <p:nvSpPr>
          <p:cNvPr id="34" name="正方形/長方形 33">
            <a:extLst>
              <a:ext uri="{FF2B5EF4-FFF2-40B4-BE49-F238E27FC236}">
                <a16:creationId xmlns:a16="http://schemas.microsoft.com/office/drawing/2014/main" id="{1E096729-8619-4341-ACD2-98E5284804C3}"/>
              </a:ext>
            </a:extLst>
          </p:cNvPr>
          <p:cNvSpPr/>
          <p:nvPr/>
        </p:nvSpPr>
        <p:spPr>
          <a:xfrm>
            <a:off x="486587" y="916562"/>
            <a:ext cx="4357124" cy="58370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FCE00376-A080-4AC8-9355-53F45EDD40C7}"/>
              </a:ext>
            </a:extLst>
          </p:cNvPr>
          <p:cNvSpPr/>
          <p:nvPr/>
        </p:nvSpPr>
        <p:spPr>
          <a:xfrm>
            <a:off x="1267008" y="1541694"/>
            <a:ext cx="2593298" cy="326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b="1" dirty="0"/>
          </a:p>
        </p:txBody>
      </p:sp>
      <p:sp>
        <p:nvSpPr>
          <p:cNvPr id="38" name="テキスト ボックス 37">
            <a:extLst>
              <a:ext uri="{FF2B5EF4-FFF2-40B4-BE49-F238E27FC236}">
                <a16:creationId xmlns:a16="http://schemas.microsoft.com/office/drawing/2014/main" id="{65A2E91B-BE10-4705-9F33-5CAD2B24429F}"/>
              </a:ext>
            </a:extLst>
          </p:cNvPr>
          <p:cNvSpPr txBox="1"/>
          <p:nvPr/>
        </p:nvSpPr>
        <p:spPr>
          <a:xfrm>
            <a:off x="2193579" y="951362"/>
            <a:ext cx="674556" cy="369332"/>
          </a:xfrm>
          <a:prstGeom prst="rect">
            <a:avLst/>
          </a:prstGeom>
          <a:noFill/>
        </p:spPr>
        <p:txBody>
          <a:bodyPr wrap="square" rtlCol="0">
            <a:spAutoFit/>
          </a:bodyPr>
          <a:lstStyle/>
          <a:p>
            <a:r>
              <a:rPr kumimoji="1" lang="ja-JP" altLang="en-US" b="1" dirty="0"/>
              <a:t>画像</a:t>
            </a:r>
          </a:p>
        </p:txBody>
      </p:sp>
      <p:cxnSp>
        <p:nvCxnSpPr>
          <p:cNvPr id="40" name="直線矢印コネクタ 39">
            <a:extLst>
              <a:ext uri="{FF2B5EF4-FFF2-40B4-BE49-F238E27FC236}">
                <a16:creationId xmlns:a16="http://schemas.microsoft.com/office/drawing/2014/main" id="{63BC1836-E1F5-4F49-9940-7168CC1B9A3A}"/>
              </a:ext>
            </a:extLst>
          </p:cNvPr>
          <p:cNvCxnSpPr>
            <a:cxnSpLocks/>
          </p:cNvCxnSpPr>
          <p:nvPr/>
        </p:nvCxnSpPr>
        <p:spPr>
          <a:xfrm>
            <a:off x="2518982" y="1212902"/>
            <a:ext cx="0"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FE44AB3-7795-4216-A35F-306135523639}"/>
              </a:ext>
            </a:extLst>
          </p:cNvPr>
          <p:cNvSpPr/>
          <p:nvPr/>
        </p:nvSpPr>
        <p:spPr>
          <a:xfrm>
            <a:off x="1267008" y="5073154"/>
            <a:ext cx="2641075" cy="9785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新しい分類器</a:t>
            </a:r>
            <a:endParaRPr kumimoji="1" lang="ja-JP" altLang="en-US" b="1" dirty="0"/>
          </a:p>
        </p:txBody>
      </p:sp>
      <p:cxnSp>
        <p:nvCxnSpPr>
          <p:cNvPr id="43" name="直線矢印コネクタ 42">
            <a:extLst>
              <a:ext uri="{FF2B5EF4-FFF2-40B4-BE49-F238E27FC236}">
                <a16:creationId xmlns:a16="http://schemas.microsoft.com/office/drawing/2014/main" id="{7CB7E5EC-E15F-4C8A-9455-D3A17A2C0E9D}"/>
              </a:ext>
            </a:extLst>
          </p:cNvPr>
          <p:cNvCxnSpPr>
            <a:cxnSpLocks/>
          </p:cNvCxnSpPr>
          <p:nvPr/>
        </p:nvCxnSpPr>
        <p:spPr>
          <a:xfrm>
            <a:off x="2518982" y="4588175"/>
            <a:ext cx="0" cy="45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E2930AB-497B-4277-9FF8-0076DA374F77}"/>
              </a:ext>
            </a:extLst>
          </p:cNvPr>
          <p:cNvCxnSpPr>
            <a:cxnSpLocks/>
          </p:cNvCxnSpPr>
          <p:nvPr/>
        </p:nvCxnSpPr>
        <p:spPr>
          <a:xfrm>
            <a:off x="2530857" y="6052784"/>
            <a:ext cx="0" cy="309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D4BF14C0-4FC5-488A-8B97-C99B6667592C}"/>
              </a:ext>
            </a:extLst>
          </p:cNvPr>
          <p:cNvSpPr txBox="1"/>
          <p:nvPr/>
        </p:nvSpPr>
        <p:spPr>
          <a:xfrm>
            <a:off x="2193579" y="6355690"/>
            <a:ext cx="674556" cy="369332"/>
          </a:xfrm>
          <a:prstGeom prst="rect">
            <a:avLst/>
          </a:prstGeom>
          <a:noFill/>
        </p:spPr>
        <p:txBody>
          <a:bodyPr wrap="square" rtlCol="0">
            <a:spAutoFit/>
          </a:bodyPr>
          <a:lstStyle/>
          <a:p>
            <a:r>
              <a:rPr lang="ja-JP" altLang="en-US" b="1" dirty="0"/>
              <a:t>予測</a:t>
            </a:r>
            <a:endParaRPr kumimoji="1" lang="ja-JP" altLang="en-US" b="1" dirty="0"/>
          </a:p>
        </p:txBody>
      </p:sp>
      <p:sp>
        <p:nvSpPr>
          <p:cNvPr id="14" name="四角形: 角を丸くする 13">
            <a:extLst>
              <a:ext uri="{FF2B5EF4-FFF2-40B4-BE49-F238E27FC236}">
                <a16:creationId xmlns:a16="http://schemas.microsoft.com/office/drawing/2014/main" id="{D16BCBF8-5850-4842-A636-27DB69C737CC}"/>
              </a:ext>
            </a:extLst>
          </p:cNvPr>
          <p:cNvSpPr/>
          <p:nvPr/>
        </p:nvSpPr>
        <p:spPr>
          <a:xfrm>
            <a:off x="1371600" y="1663411"/>
            <a:ext cx="2375936" cy="4667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1</a:t>
            </a:r>
            <a:endParaRPr kumimoji="1" lang="ja-JP" altLang="en-US" b="1" dirty="0"/>
          </a:p>
        </p:txBody>
      </p:sp>
      <p:sp>
        <p:nvSpPr>
          <p:cNvPr id="47" name="四角形: 角を丸くする 46">
            <a:extLst>
              <a:ext uri="{FF2B5EF4-FFF2-40B4-BE49-F238E27FC236}">
                <a16:creationId xmlns:a16="http://schemas.microsoft.com/office/drawing/2014/main" id="{9B7501C0-773E-4477-83D2-A685F2E531F5}"/>
              </a:ext>
            </a:extLst>
          </p:cNvPr>
          <p:cNvSpPr/>
          <p:nvPr/>
        </p:nvSpPr>
        <p:spPr>
          <a:xfrm>
            <a:off x="1371600" y="2260372"/>
            <a:ext cx="2375936" cy="4667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2</a:t>
            </a:r>
            <a:endParaRPr kumimoji="1" lang="ja-JP" altLang="en-US" b="1" dirty="0"/>
          </a:p>
        </p:txBody>
      </p:sp>
      <p:sp>
        <p:nvSpPr>
          <p:cNvPr id="48" name="四角形: 角を丸くする 47">
            <a:extLst>
              <a:ext uri="{FF2B5EF4-FFF2-40B4-BE49-F238E27FC236}">
                <a16:creationId xmlns:a16="http://schemas.microsoft.com/office/drawing/2014/main" id="{5E62CA94-6989-41C1-80A0-B6C511DF4F57}"/>
              </a:ext>
            </a:extLst>
          </p:cNvPr>
          <p:cNvSpPr/>
          <p:nvPr/>
        </p:nvSpPr>
        <p:spPr>
          <a:xfrm>
            <a:off x="1371600" y="2859189"/>
            <a:ext cx="2375936" cy="45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3</a:t>
            </a:r>
            <a:endParaRPr kumimoji="1" lang="ja-JP" altLang="en-US" b="1" dirty="0"/>
          </a:p>
        </p:txBody>
      </p:sp>
      <p:sp>
        <p:nvSpPr>
          <p:cNvPr id="49" name="四角形: 角を丸くする 48">
            <a:extLst>
              <a:ext uri="{FF2B5EF4-FFF2-40B4-BE49-F238E27FC236}">
                <a16:creationId xmlns:a16="http://schemas.microsoft.com/office/drawing/2014/main" id="{42E3841C-826B-45E2-B9D7-0588DC0C8CC3}"/>
              </a:ext>
            </a:extLst>
          </p:cNvPr>
          <p:cNvSpPr/>
          <p:nvPr/>
        </p:nvSpPr>
        <p:spPr>
          <a:xfrm>
            <a:off x="1371600" y="3471569"/>
            <a:ext cx="2375936" cy="4469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4</a:t>
            </a:r>
            <a:endParaRPr kumimoji="1" lang="ja-JP" altLang="en-US" b="1" dirty="0"/>
          </a:p>
        </p:txBody>
      </p:sp>
      <p:sp>
        <p:nvSpPr>
          <p:cNvPr id="50" name="四角形: 角を丸くする 49">
            <a:extLst>
              <a:ext uri="{FF2B5EF4-FFF2-40B4-BE49-F238E27FC236}">
                <a16:creationId xmlns:a16="http://schemas.microsoft.com/office/drawing/2014/main" id="{CC86F917-0AD6-4CA0-AFEA-02C2DD1227B0}"/>
              </a:ext>
            </a:extLst>
          </p:cNvPr>
          <p:cNvSpPr/>
          <p:nvPr/>
        </p:nvSpPr>
        <p:spPr>
          <a:xfrm>
            <a:off x="1370689" y="4068540"/>
            <a:ext cx="2375936" cy="5684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5</a:t>
            </a:r>
            <a:endParaRPr kumimoji="1" lang="ja-JP" altLang="en-US" b="1" dirty="0"/>
          </a:p>
        </p:txBody>
      </p:sp>
      <p:sp>
        <p:nvSpPr>
          <p:cNvPr id="64" name="正方形/長方形 63">
            <a:extLst>
              <a:ext uri="{FF2B5EF4-FFF2-40B4-BE49-F238E27FC236}">
                <a16:creationId xmlns:a16="http://schemas.microsoft.com/office/drawing/2014/main" id="{B04E0060-E299-4FE8-8B0B-97792B634B8D}"/>
              </a:ext>
            </a:extLst>
          </p:cNvPr>
          <p:cNvSpPr/>
          <p:nvPr/>
        </p:nvSpPr>
        <p:spPr>
          <a:xfrm>
            <a:off x="321355" y="892949"/>
            <a:ext cx="1198597" cy="4129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ln w="0"/>
                <a:solidFill>
                  <a:schemeClr val="tx1"/>
                </a:solidFill>
                <a:effectLst>
                  <a:outerShdw blurRad="38100" dist="19050" dir="2700000" algn="tl" rotWithShape="0">
                    <a:schemeClr val="dk1">
                      <a:alpha val="40000"/>
                    </a:schemeClr>
                  </a:outerShdw>
                </a:effectLst>
              </a:rPr>
              <a:t>転移学習</a:t>
            </a:r>
          </a:p>
        </p:txBody>
      </p:sp>
      <p:sp>
        <p:nvSpPr>
          <p:cNvPr id="65" name="正方形/長方形 64">
            <a:extLst>
              <a:ext uri="{FF2B5EF4-FFF2-40B4-BE49-F238E27FC236}">
                <a16:creationId xmlns:a16="http://schemas.microsoft.com/office/drawing/2014/main" id="{2338F6EE-7121-4D41-AE9C-1DCB492ADC13}"/>
              </a:ext>
            </a:extLst>
          </p:cNvPr>
          <p:cNvSpPr/>
          <p:nvPr/>
        </p:nvSpPr>
        <p:spPr>
          <a:xfrm>
            <a:off x="6109495" y="866821"/>
            <a:ext cx="4357124" cy="58370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正方形/長方形 65">
            <a:extLst>
              <a:ext uri="{FF2B5EF4-FFF2-40B4-BE49-F238E27FC236}">
                <a16:creationId xmlns:a16="http://schemas.microsoft.com/office/drawing/2014/main" id="{C4B1CE07-C428-446F-8E97-8BE0FEC79DAD}"/>
              </a:ext>
            </a:extLst>
          </p:cNvPr>
          <p:cNvSpPr/>
          <p:nvPr/>
        </p:nvSpPr>
        <p:spPr>
          <a:xfrm>
            <a:off x="6889916" y="1491953"/>
            <a:ext cx="2593298" cy="3269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b="1" dirty="0"/>
          </a:p>
        </p:txBody>
      </p:sp>
      <p:sp>
        <p:nvSpPr>
          <p:cNvPr id="67" name="テキスト ボックス 66">
            <a:extLst>
              <a:ext uri="{FF2B5EF4-FFF2-40B4-BE49-F238E27FC236}">
                <a16:creationId xmlns:a16="http://schemas.microsoft.com/office/drawing/2014/main" id="{CD7F1713-DF50-4593-BD03-E5B377A1F1E1}"/>
              </a:ext>
            </a:extLst>
          </p:cNvPr>
          <p:cNvSpPr txBox="1"/>
          <p:nvPr/>
        </p:nvSpPr>
        <p:spPr>
          <a:xfrm>
            <a:off x="7816487" y="901621"/>
            <a:ext cx="674556" cy="369332"/>
          </a:xfrm>
          <a:prstGeom prst="rect">
            <a:avLst/>
          </a:prstGeom>
          <a:noFill/>
        </p:spPr>
        <p:txBody>
          <a:bodyPr wrap="square" rtlCol="0">
            <a:spAutoFit/>
          </a:bodyPr>
          <a:lstStyle/>
          <a:p>
            <a:r>
              <a:rPr kumimoji="1" lang="ja-JP" altLang="en-US" b="1" dirty="0"/>
              <a:t>画像</a:t>
            </a:r>
          </a:p>
        </p:txBody>
      </p:sp>
      <p:cxnSp>
        <p:nvCxnSpPr>
          <p:cNvPr id="68" name="直線矢印コネクタ 67">
            <a:extLst>
              <a:ext uri="{FF2B5EF4-FFF2-40B4-BE49-F238E27FC236}">
                <a16:creationId xmlns:a16="http://schemas.microsoft.com/office/drawing/2014/main" id="{CA36749F-30A2-47BA-8260-FD831B7E9130}"/>
              </a:ext>
            </a:extLst>
          </p:cNvPr>
          <p:cNvCxnSpPr>
            <a:cxnSpLocks/>
          </p:cNvCxnSpPr>
          <p:nvPr/>
        </p:nvCxnSpPr>
        <p:spPr>
          <a:xfrm>
            <a:off x="8141890" y="1163161"/>
            <a:ext cx="0"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正方形/長方形 68">
            <a:extLst>
              <a:ext uri="{FF2B5EF4-FFF2-40B4-BE49-F238E27FC236}">
                <a16:creationId xmlns:a16="http://schemas.microsoft.com/office/drawing/2014/main" id="{0862CD1E-2980-4E78-AA19-4071328369CC}"/>
              </a:ext>
            </a:extLst>
          </p:cNvPr>
          <p:cNvSpPr/>
          <p:nvPr/>
        </p:nvSpPr>
        <p:spPr>
          <a:xfrm>
            <a:off x="6889916" y="5023413"/>
            <a:ext cx="2641075" cy="9785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新しい分類器</a:t>
            </a:r>
            <a:endParaRPr kumimoji="1" lang="ja-JP" altLang="en-US" b="1" dirty="0"/>
          </a:p>
        </p:txBody>
      </p:sp>
      <p:cxnSp>
        <p:nvCxnSpPr>
          <p:cNvPr id="70" name="直線矢印コネクタ 69">
            <a:extLst>
              <a:ext uri="{FF2B5EF4-FFF2-40B4-BE49-F238E27FC236}">
                <a16:creationId xmlns:a16="http://schemas.microsoft.com/office/drawing/2014/main" id="{A5F39B55-8F82-47DC-9B9C-B78FEE82BB12}"/>
              </a:ext>
            </a:extLst>
          </p:cNvPr>
          <p:cNvCxnSpPr>
            <a:cxnSpLocks/>
          </p:cNvCxnSpPr>
          <p:nvPr/>
        </p:nvCxnSpPr>
        <p:spPr>
          <a:xfrm>
            <a:off x="8141890" y="4538434"/>
            <a:ext cx="0" cy="45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6A111873-F0BE-4CC8-B616-C8C69B54B6AD}"/>
              </a:ext>
            </a:extLst>
          </p:cNvPr>
          <p:cNvCxnSpPr>
            <a:cxnSpLocks/>
          </p:cNvCxnSpPr>
          <p:nvPr/>
        </p:nvCxnSpPr>
        <p:spPr>
          <a:xfrm>
            <a:off x="8153765" y="6003043"/>
            <a:ext cx="0" cy="309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B117F93-2BD3-43D3-B91A-CCBECADB77E9}"/>
              </a:ext>
            </a:extLst>
          </p:cNvPr>
          <p:cNvSpPr txBox="1"/>
          <p:nvPr/>
        </p:nvSpPr>
        <p:spPr>
          <a:xfrm>
            <a:off x="7816487" y="6305949"/>
            <a:ext cx="674556" cy="369332"/>
          </a:xfrm>
          <a:prstGeom prst="rect">
            <a:avLst/>
          </a:prstGeom>
          <a:noFill/>
        </p:spPr>
        <p:txBody>
          <a:bodyPr wrap="square" rtlCol="0">
            <a:spAutoFit/>
          </a:bodyPr>
          <a:lstStyle/>
          <a:p>
            <a:r>
              <a:rPr lang="ja-JP" altLang="en-US" b="1" dirty="0"/>
              <a:t>予測</a:t>
            </a:r>
            <a:endParaRPr kumimoji="1" lang="ja-JP" altLang="en-US" b="1" dirty="0"/>
          </a:p>
        </p:txBody>
      </p:sp>
      <p:sp>
        <p:nvSpPr>
          <p:cNvPr id="73" name="四角形: 角を丸くする 72">
            <a:extLst>
              <a:ext uri="{FF2B5EF4-FFF2-40B4-BE49-F238E27FC236}">
                <a16:creationId xmlns:a16="http://schemas.microsoft.com/office/drawing/2014/main" id="{130BA14D-A0ED-4D37-9213-762B22B479B4}"/>
              </a:ext>
            </a:extLst>
          </p:cNvPr>
          <p:cNvSpPr/>
          <p:nvPr/>
        </p:nvSpPr>
        <p:spPr>
          <a:xfrm>
            <a:off x="6994508" y="1613670"/>
            <a:ext cx="2375936" cy="4667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1</a:t>
            </a:r>
            <a:endParaRPr kumimoji="1" lang="ja-JP" altLang="en-US" b="1" dirty="0"/>
          </a:p>
        </p:txBody>
      </p:sp>
      <p:sp>
        <p:nvSpPr>
          <p:cNvPr id="74" name="四角形: 角を丸くする 73">
            <a:extLst>
              <a:ext uri="{FF2B5EF4-FFF2-40B4-BE49-F238E27FC236}">
                <a16:creationId xmlns:a16="http://schemas.microsoft.com/office/drawing/2014/main" id="{EC4B67FF-3128-4E05-A9F5-9669C3C949C4}"/>
              </a:ext>
            </a:extLst>
          </p:cNvPr>
          <p:cNvSpPr/>
          <p:nvPr/>
        </p:nvSpPr>
        <p:spPr>
          <a:xfrm>
            <a:off x="6994508" y="2210631"/>
            <a:ext cx="2375936" cy="4667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2</a:t>
            </a:r>
            <a:endParaRPr kumimoji="1" lang="ja-JP" altLang="en-US" b="1" dirty="0"/>
          </a:p>
        </p:txBody>
      </p:sp>
      <p:sp>
        <p:nvSpPr>
          <p:cNvPr id="75" name="四角形: 角を丸くする 74">
            <a:extLst>
              <a:ext uri="{FF2B5EF4-FFF2-40B4-BE49-F238E27FC236}">
                <a16:creationId xmlns:a16="http://schemas.microsoft.com/office/drawing/2014/main" id="{BA8395F9-EA85-4C9D-B93C-1E921E082EF3}"/>
              </a:ext>
            </a:extLst>
          </p:cNvPr>
          <p:cNvSpPr/>
          <p:nvPr/>
        </p:nvSpPr>
        <p:spPr>
          <a:xfrm>
            <a:off x="6994508" y="2809448"/>
            <a:ext cx="2375936" cy="4564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3</a:t>
            </a:r>
            <a:endParaRPr kumimoji="1" lang="ja-JP" altLang="en-US" b="1" dirty="0"/>
          </a:p>
        </p:txBody>
      </p:sp>
      <p:sp>
        <p:nvSpPr>
          <p:cNvPr id="76" name="四角形: 角を丸くする 75">
            <a:extLst>
              <a:ext uri="{FF2B5EF4-FFF2-40B4-BE49-F238E27FC236}">
                <a16:creationId xmlns:a16="http://schemas.microsoft.com/office/drawing/2014/main" id="{4F0C4EBB-A7D7-4E3B-B1D7-49F35A3E0BEA}"/>
              </a:ext>
            </a:extLst>
          </p:cNvPr>
          <p:cNvSpPr/>
          <p:nvPr/>
        </p:nvSpPr>
        <p:spPr>
          <a:xfrm>
            <a:off x="6994508" y="3421828"/>
            <a:ext cx="2375936" cy="4469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4</a:t>
            </a:r>
            <a:endParaRPr kumimoji="1" lang="ja-JP" altLang="en-US" b="1" dirty="0"/>
          </a:p>
        </p:txBody>
      </p:sp>
      <p:sp>
        <p:nvSpPr>
          <p:cNvPr id="77" name="四角形: 角を丸くする 76">
            <a:extLst>
              <a:ext uri="{FF2B5EF4-FFF2-40B4-BE49-F238E27FC236}">
                <a16:creationId xmlns:a16="http://schemas.microsoft.com/office/drawing/2014/main" id="{53AD2657-943B-43C3-8258-92C20BD6357A}"/>
              </a:ext>
            </a:extLst>
          </p:cNvPr>
          <p:cNvSpPr/>
          <p:nvPr/>
        </p:nvSpPr>
        <p:spPr>
          <a:xfrm>
            <a:off x="6993597" y="4018799"/>
            <a:ext cx="2375936" cy="568414"/>
          </a:xfrm>
          <a:prstGeom prst="round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b="1" dirty="0"/>
              <a:t>畳み込み層</a:t>
            </a:r>
            <a:r>
              <a:rPr kumimoji="1" lang="en-US" altLang="ja-JP" b="1" dirty="0"/>
              <a:t>5</a:t>
            </a:r>
            <a:endParaRPr kumimoji="1" lang="ja-JP" altLang="en-US" b="1" dirty="0"/>
          </a:p>
        </p:txBody>
      </p:sp>
      <p:sp>
        <p:nvSpPr>
          <p:cNvPr id="78" name="吹き出し: 線 77">
            <a:extLst>
              <a:ext uri="{FF2B5EF4-FFF2-40B4-BE49-F238E27FC236}">
                <a16:creationId xmlns:a16="http://schemas.microsoft.com/office/drawing/2014/main" id="{66E2C27C-C1ED-41C3-B35B-A95C7CFD8517}"/>
              </a:ext>
            </a:extLst>
          </p:cNvPr>
          <p:cNvSpPr/>
          <p:nvPr/>
        </p:nvSpPr>
        <p:spPr>
          <a:xfrm>
            <a:off x="9695418" y="3491832"/>
            <a:ext cx="1262903" cy="753939"/>
          </a:xfrm>
          <a:prstGeom prst="borderCallout1">
            <a:avLst>
              <a:gd name="adj1" fmla="val 18750"/>
              <a:gd name="adj2" fmla="val -8333"/>
              <a:gd name="adj3" fmla="val 72644"/>
              <a:gd name="adj4" fmla="val -252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再学習</a:t>
            </a:r>
            <a:endParaRPr kumimoji="1" lang="ja-JP" altLang="en-US" b="1" dirty="0">
              <a:solidFill>
                <a:srgbClr val="FF0000"/>
              </a:solidFill>
            </a:endParaRPr>
          </a:p>
        </p:txBody>
      </p:sp>
      <p:sp>
        <p:nvSpPr>
          <p:cNvPr id="16" name="正方形/長方形 15">
            <a:extLst>
              <a:ext uri="{FF2B5EF4-FFF2-40B4-BE49-F238E27FC236}">
                <a16:creationId xmlns:a16="http://schemas.microsoft.com/office/drawing/2014/main" id="{2711B8AF-BB0D-4E22-8A72-668E7507CB2F}"/>
              </a:ext>
            </a:extLst>
          </p:cNvPr>
          <p:cNvSpPr/>
          <p:nvPr/>
        </p:nvSpPr>
        <p:spPr>
          <a:xfrm>
            <a:off x="5296454" y="866821"/>
            <a:ext cx="2496278" cy="4129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ln w="0"/>
                <a:effectLst>
                  <a:outerShdw blurRad="38100" dist="19050" dir="2700000" algn="tl" rotWithShape="0">
                    <a:schemeClr val="dk1">
                      <a:alpha val="40000"/>
                    </a:schemeClr>
                  </a:outerShdw>
                </a:effectLst>
              </a:rPr>
              <a:t>ファインチューニング</a:t>
            </a:r>
            <a:endParaRPr lang="ja-JP" altLang="en-US" b="1" dirty="0">
              <a:ln w="0"/>
              <a:solidFill>
                <a:schemeClr val="tx1"/>
              </a:solidFill>
              <a:effectLst>
                <a:outerShdw blurRad="38100" dist="19050" dir="2700000" algn="tl" rotWithShape="0">
                  <a:schemeClr val="dk1">
                    <a:alpha val="40000"/>
                  </a:schemeClr>
                </a:outerShdw>
              </a:effectLst>
            </a:endParaRPr>
          </a:p>
        </p:txBody>
      </p:sp>
      <p:sp>
        <p:nvSpPr>
          <p:cNvPr id="80" name="吹き出し: 線 79">
            <a:extLst>
              <a:ext uri="{FF2B5EF4-FFF2-40B4-BE49-F238E27FC236}">
                <a16:creationId xmlns:a16="http://schemas.microsoft.com/office/drawing/2014/main" id="{BC498335-FB8C-4720-B7A7-F560BB83CA16}"/>
              </a:ext>
            </a:extLst>
          </p:cNvPr>
          <p:cNvSpPr/>
          <p:nvPr/>
        </p:nvSpPr>
        <p:spPr>
          <a:xfrm>
            <a:off x="9679960" y="4576225"/>
            <a:ext cx="1262903" cy="753939"/>
          </a:xfrm>
          <a:prstGeom prst="borderCallout1">
            <a:avLst>
              <a:gd name="adj1" fmla="val 18750"/>
              <a:gd name="adj2" fmla="val -8333"/>
              <a:gd name="adj3" fmla="val 72644"/>
              <a:gd name="adj4" fmla="val -252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再学習</a:t>
            </a:r>
            <a:endParaRPr kumimoji="1" lang="ja-JP" altLang="en-US" b="1" dirty="0">
              <a:solidFill>
                <a:srgbClr val="FF0000"/>
              </a:solidFill>
            </a:endParaRPr>
          </a:p>
        </p:txBody>
      </p:sp>
    </p:spTree>
    <p:custDataLst>
      <p:tags r:id="rId1"/>
    </p:custDataLst>
    <p:extLst>
      <p:ext uri="{BB962C8B-B14F-4D97-AF65-F5344CB8AC3E}">
        <p14:creationId xmlns:p14="http://schemas.microsoft.com/office/powerpoint/2010/main" val="4153601938"/>
      </p:ext>
    </p:extLst>
  </p:cSld>
  <p:clrMapOvr>
    <a:masterClrMapping/>
  </p:clrMapOvr>
  <mc:AlternateContent xmlns:mc="http://schemas.openxmlformats.org/markup-compatibility/2006" xmlns:p14="http://schemas.microsoft.com/office/powerpoint/2010/main">
    <mc:Choice Requires="p14">
      <p:transition spd="slow" p14:dur="2000" advTm="489"/>
    </mc:Choice>
    <mc:Fallback xmlns="">
      <p:transition spd="slow" advTm="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p:bldP spid="69" grpId="0" animBg="1"/>
      <p:bldP spid="72" grpId="0"/>
      <p:bldP spid="73" grpId="0" animBg="1"/>
      <p:bldP spid="74" grpId="0" animBg="1"/>
      <p:bldP spid="75" grpId="0" animBg="1"/>
      <p:bldP spid="76" grpId="0" animBg="1"/>
      <p:bldP spid="77" grpId="0" animBg="1"/>
      <p:bldP spid="78" grpId="0" animBg="1"/>
      <p:bldP spid="16" grpId="0" animBg="1"/>
      <p:bldP spid="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C2D91C69-CC46-45BD-BE8E-1BFF0E741A81}"/>
              </a:ext>
            </a:extLst>
          </p:cNvPr>
          <p:cNvSpPr>
            <a:spLocks noGrp="1"/>
          </p:cNvSpPr>
          <p:nvPr>
            <p:ph idx="1"/>
          </p:nvPr>
        </p:nvSpPr>
        <p:spPr>
          <a:xfrm>
            <a:off x="938279" y="414415"/>
            <a:ext cx="9326067" cy="679867"/>
          </a:xfrm>
        </p:spPr>
        <p:txBody>
          <a:bodyPr>
            <a:normAutofit fontScale="92500"/>
          </a:bodyPr>
          <a:lstStyle/>
          <a:p>
            <a:pPr marL="0" indent="0">
              <a:buNone/>
            </a:pPr>
            <a:r>
              <a:rPr lang="en-US" altLang="ja-JP" sz="3500" dirty="0"/>
              <a:t>5-3. </a:t>
            </a:r>
            <a:r>
              <a:rPr lang="ja-JP" altLang="en-US" sz="3500" dirty="0"/>
              <a:t>ファインチューニング</a:t>
            </a:r>
            <a:r>
              <a:rPr lang="ja-JP" altLang="en-US" sz="3200" dirty="0"/>
              <a:t>の計算結果に対する考察</a:t>
            </a:r>
            <a:endParaRPr kumimoji="1" lang="ja-JP" altLang="en-US" dirty="0"/>
          </a:p>
        </p:txBody>
      </p:sp>
      <mc:AlternateContent xmlns:mc="http://schemas.openxmlformats.org/markup-compatibility/2006" xmlns:a14="http://schemas.microsoft.com/office/drawing/2010/main">
        <mc:Choice Requires="a14">
          <p:graphicFrame>
            <p:nvGraphicFramePr>
              <p:cNvPr id="9" name="表 9">
                <a:extLst>
                  <a:ext uri="{FF2B5EF4-FFF2-40B4-BE49-F238E27FC236}">
                    <a16:creationId xmlns:a16="http://schemas.microsoft.com/office/drawing/2014/main" id="{B95F65EF-3639-41E5-AF89-F3413630D119}"/>
                  </a:ext>
                </a:extLst>
              </p:cNvPr>
              <p:cNvGraphicFramePr>
                <a:graphicFrameLocks noGrp="1"/>
              </p:cNvGraphicFramePr>
              <p:nvPr/>
            </p:nvGraphicFramePr>
            <p:xfrm>
              <a:off x="5601312" y="1623648"/>
              <a:ext cx="6096417" cy="1622060"/>
            </p:xfrm>
            <a:graphic>
              <a:graphicData uri="http://schemas.openxmlformats.org/drawingml/2006/table">
                <a:tbl>
                  <a:tblPr firstRow="1" bandRow="1">
                    <a:tableStyleId>{5C22544A-7EE6-4342-B048-85BDC9FD1C3A}</a:tableStyleId>
                  </a:tblPr>
                  <a:tblGrid>
                    <a:gridCol w="2032139">
                      <a:extLst>
                        <a:ext uri="{9D8B030D-6E8A-4147-A177-3AD203B41FA5}">
                          <a16:colId xmlns:a16="http://schemas.microsoft.com/office/drawing/2014/main" val="1891281750"/>
                        </a:ext>
                      </a:extLst>
                    </a:gridCol>
                    <a:gridCol w="2032139">
                      <a:extLst>
                        <a:ext uri="{9D8B030D-6E8A-4147-A177-3AD203B41FA5}">
                          <a16:colId xmlns:a16="http://schemas.microsoft.com/office/drawing/2014/main" val="3730125473"/>
                        </a:ext>
                      </a:extLst>
                    </a:gridCol>
                    <a:gridCol w="2032139">
                      <a:extLst>
                        <a:ext uri="{9D8B030D-6E8A-4147-A177-3AD203B41FA5}">
                          <a16:colId xmlns:a16="http://schemas.microsoft.com/office/drawing/2014/main" val="997338905"/>
                        </a:ext>
                      </a:extLst>
                    </a:gridCol>
                  </a:tblGrid>
                  <a:tr h="539189">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4084379745"/>
                      </a:ext>
                    </a:extLst>
                  </a:tr>
                  <a:tr h="539189">
                    <a:tc>
                      <a:txBody>
                        <a:bodyPr/>
                        <a:lstStyle/>
                        <a:p>
                          <a:pPr algn="ctr"/>
                          <a:r>
                            <a:rPr kumimoji="1" lang="ja-JP" altLang="en-US" sz="2400" dirty="0"/>
                            <a:t>訓練データ</a:t>
                          </a:r>
                          <a:endParaRPr kumimoji="1" lang="en-US" altLang="ja-JP" sz="2400" dirty="0"/>
                        </a:p>
                      </a:txBody>
                      <a:tcPr/>
                    </a:tc>
                    <a:tc>
                      <a:txBody>
                        <a:bodyPr/>
                        <a:lstStyle/>
                        <a:p>
                          <a:pPr algn="ctr"/>
                          <a:r>
                            <a:rPr lang="en-US" altLang="ja-JP" sz="2400" dirty="0"/>
                            <a:t>1.000</a:t>
                          </a:r>
                          <a:endParaRPr kumimoji="1" lang="ja-JP"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3.99</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−6</m:t>
                                    </m:r>
                                  </m:sup>
                                </m:sSup>
                              </m:oMath>
                            </m:oMathPara>
                          </a14:m>
                          <a:endParaRPr kumimoji="1" lang="ja-JP" altLang="en-US" sz="2400" dirty="0"/>
                        </a:p>
                      </a:txBody>
                      <a:tcPr/>
                    </a:tc>
                    <a:extLst>
                      <a:ext uri="{0D108BD9-81ED-4DB2-BD59-A6C34878D82A}">
                        <a16:rowId xmlns:a16="http://schemas.microsoft.com/office/drawing/2014/main" val="936738286"/>
                      </a:ext>
                    </a:extLst>
                  </a:tr>
                  <a:tr h="543682">
                    <a:tc>
                      <a:txBody>
                        <a:bodyPr/>
                        <a:lstStyle/>
                        <a:p>
                          <a:pPr algn="ctr"/>
                          <a:r>
                            <a:rPr kumimoji="1" lang="ja-JP" altLang="en-US" sz="2400" dirty="0"/>
                            <a:t>検証データ</a:t>
                          </a:r>
                        </a:p>
                      </a:txBody>
                      <a:tcPr/>
                    </a:tc>
                    <a:tc>
                      <a:txBody>
                        <a:bodyPr/>
                        <a:lstStyle/>
                        <a:p>
                          <a:pPr algn="ctr"/>
                          <a:r>
                            <a:rPr kumimoji="1" lang="en-US" altLang="ja-JP" sz="2400" dirty="0"/>
                            <a:t>1.000</a:t>
                          </a:r>
                          <a:endParaRPr kumimoji="1" lang="ja-JP" alt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5.95</m:t>
                                    </m:r>
                                    <m:r>
                                      <a:rPr lang="en-US" altLang="ja-JP" sz="2400" i="1" smtClean="0">
                                        <a:latin typeface="Cambria Math" panose="02040503050406030204" pitchFamily="18" charset="0"/>
                                      </a:rPr>
                                      <m:t>×</m:t>
                                    </m:r>
                                    <m:r>
                                      <a:rPr lang="en-US" altLang="ja-JP" sz="2400" b="0" i="1" smtClean="0">
                                        <a:latin typeface="Cambria Math" panose="02040503050406030204" pitchFamily="18" charset="0"/>
                                      </a:rPr>
                                      <m:t>10</m:t>
                                    </m:r>
                                  </m:e>
                                  <m:sup>
                                    <m:r>
                                      <a:rPr lang="en-US" altLang="ja-JP" sz="2400" b="0" i="1" smtClean="0">
                                        <a:latin typeface="Cambria Math" panose="02040503050406030204" pitchFamily="18" charset="0"/>
                                      </a:rPr>
                                      <m:t>−5</m:t>
                                    </m:r>
                                  </m:sup>
                                </m:sSup>
                              </m:oMath>
                            </m:oMathPara>
                          </a14:m>
                          <a:endParaRPr kumimoji="1" lang="ja-JP" altLang="en-US" sz="2400" dirty="0"/>
                        </a:p>
                      </a:txBody>
                      <a:tcPr/>
                    </a:tc>
                    <a:extLst>
                      <a:ext uri="{0D108BD9-81ED-4DB2-BD59-A6C34878D82A}">
                        <a16:rowId xmlns:a16="http://schemas.microsoft.com/office/drawing/2014/main" val="2882990078"/>
                      </a:ext>
                    </a:extLst>
                  </a:tr>
                </a:tbl>
              </a:graphicData>
            </a:graphic>
          </p:graphicFrame>
        </mc:Choice>
        <mc:Fallback xmlns="">
          <p:graphicFrame>
            <p:nvGraphicFramePr>
              <p:cNvPr id="9" name="表 9">
                <a:extLst>
                  <a:ext uri="{FF2B5EF4-FFF2-40B4-BE49-F238E27FC236}">
                    <a16:creationId xmlns:a16="http://schemas.microsoft.com/office/drawing/2014/main" id="{B95F65EF-3639-41E5-AF89-F3413630D119}"/>
                  </a:ext>
                </a:extLst>
              </p:cNvPr>
              <p:cNvGraphicFramePr>
                <a:graphicFrameLocks noGrp="1"/>
              </p:cNvGraphicFramePr>
              <p:nvPr>
                <p:extLst>
                  <p:ext uri="{D42A27DB-BD31-4B8C-83A1-F6EECF244321}">
                    <p14:modId xmlns:p14="http://schemas.microsoft.com/office/powerpoint/2010/main" val="2039812151"/>
                  </p:ext>
                </p:extLst>
              </p:nvPr>
            </p:nvGraphicFramePr>
            <p:xfrm>
              <a:off x="5601312" y="1623648"/>
              <a:ext cx="6096417" cy="1622060"/>
            </p:xfrm>
            <a:graphic>
              <a:graphicData uri="http://schemas.openxmlformats.org/drawingml/2006/table">
                <a:tbl>
                  <a:tblPr firstRow="1" bandRow="1">
                    <a:tableStyleId>{5C22544A-7EE6-4342-B048-85BDC9FD1C3A}</a:tableStyleId>
                  </a:tblPr>
                  <a:tblGrid>
                    <a:gridCol w="2032139">
                      <a:extLst>
                        <a:ext uri="{9D8B030D-6E8A-4147-A177-3AD203B41FA5}">
                          <a16:colId xmlns:a16="http://schemas.microsoft.com/office/drawing/2014/main" val="1891281750"/>
                        </a:ext>
                      </a:extLst>
                    </a:gridCol>
                    <a:gridCol w="2032139">
                      <a:extLst>
                        <a:ext uri="{9D8B030D-6E8A-4147-A177-3AD203B41FA5}">
                          <a16:colId xmlns:a16="http://schemas.microsoft.com/office/drawing/2014/main" val="3730125473"/>
                        </a:ext>
                      </a:extLst>
                    </a:gridCol>
                    <a:gridCol w="2032139">
                      <a:extLst>
                        <a:ext uri="{9D8B030D-6E8A-4147-A177-3AD203B41FA5}">
                          <a16:colId xmlns:a16="http://schemas.microsoft.com/office/drawing/2014/main" val="997338905"/>
                        </a:ext>
                      </a:extLst>
                    </a:gridCol>
                  </a:tblGrid>
                  <a:tr h="539189">
                    <a:tc>
                      <a:txBody>
                        <a:bodyPr/>
                        <a:lstStyle/>
                        <a:p>
                          <a:pPr algn="ctr"/>
                          <a:endParaRPr kumimoji="1" lang="ja-JP" altLang="en-US" sz="2400" dirty="0"/>
                        </a:p>
                      </a:txBody>
                      <a:tcPr/>
                    </a:tc>
                    <a:tc>
                      <a:txBody>
                        <a:bodyPr/>
                        <a:lstStyle/>
                        <a:p>
                          <a:pPr algn="ctr"/>
                          <a:r>
                            <a:rPr kumimoji="1" lang="ja-JP" altLang="en-US" sz="2400" dirty="0"/>
                            <a:t>正解率</a:t>
                          </a:r>
                        </a:p>
                      </a:txBody>
                      <a:tcPr/>
                    </a:tc>
                    <a:tc>
                      <a:txBody>
                        <a:bodyPr/>
                        <a:lstStyle/>
                        <a:p>
                          <a:pPr algn="ctr"/>
                          <a:r>
                            <a:rPr kumimoji="1" lang="ja-JP" altLang="en-US" sz="2400" dirty="0"/>
                            <a:t>損失関数</a:t>
                          </a:r>
                        </a:p>
                      </a:txBody>
                      <a:tcPr/>
                    </a:tc>
                    <a:extLst>
                      <a:ext uri="{0D108BD9-81ED-4DB2-BD59-A6C34878D82A}">
                        <a16:rowId xmlns:a16="http://schemas.microsoft.com/office/drawing/2014/main" val="4084379745"/>
                      </a:ext>
                    </a:extLst>
                  </a:tr>
                  <a:tr h="539189">
                    <a:tc>
                      <a:txBody>
                        <a:bodyPr/>
                        <a:lstStyle/>
                        <a:p>
                          <a:pPr algn="ctr"/>
                          <a:r>
                            <a:rPr kumimoji="1" lang="ja-JP" altLang="en-US" sz="2400" dirty="0"/>
                            <a:t>訓練データ</a:t>
                          </a:r>
                          <a:endParaRPr kumimoji="1" lang="en-US" altLang="ja-JP" sz="2400" dirty="0"/>
                        </a:p>
                      </a:txBody>
                      <a:tcPr/>
                    </a:tc>
                    <a:tc>
                      <a:txBody>
                        <a:bodyPr/>
                        <a:lstStyle/>
                        <a:p>
                          <a:pPr algn="ctr"/>
                          <a:r>
                            <a:rPr lang="en-US" altLang="ja-JP" sz="2400" dirty="0"/>
                            <a:t>1.000</a:t>
                          </a:r>
                          <a:endParaRPr kumimoji="1" lang="ja-JP" altLang="en-US" sz="2400" dirty="0"/>
                        </a:p>
                      </a:txBody>
                      <a:tcPr/>
                    </a:tc>
                    <a:tc>
                      <a:txBody>
                        <a:bodyPr/>
                        <a:lstStyle/>
                        <a:p>
                          <a:endParaRPr lang="ja-JP"/>
                        </a:p>
                      </a:txBody>
                      <a:tcPr>
                        <a:blipFill>
                          <a:blip r:embed="rId3"/>
                          <a:stretch>
                            <a:fillRect l="-200000" t="-108989" r="-1497" b="-108989"/>
                          </a:stretch>
                        </a:blipFill>
                      </a:tcPr>
                    </a:tc>
                    <a:extLst>
                      <a:ext uri="{0D108BD9-81ED-4DB2-BD59-A6C34878D82A}">
                        <a16:rowId xmlns:a16="http://schemas.microsoft.com/office/drawing/2014/main" val="936738286"/>
                      </a:ext>
                    </a:extLst>
                  </a:tr>
                  <a:tr h="543682">
                    <a:tc>
                      <a:txBody>
                        <a:bodyPr/>
                        <a:lstStyle/>
                        <a:p>
                          <a:pPr algn="ctr"/>
                          <a:r>
                            <a:rPr kumimoji="1" lang="ja-JP" altLang="en-US" sz="2400" dirty="0"/>
                            <a:t>検証データ</a:t>
                          </a:r>
                        </a:p>
                      </a:txBody>
                      <a:tcPr/>
                    </a:tc>
                    <a:tc>
                      <a:txBody>
                        <a:bodyPr/>
                        <a:lstStyle/>
                        <a:p>
                          <a:pPr algn="ctr"/>
                          <a:r>
                            <a:rPr kumimoji="1" lang="en-US" altLang="ja-JP" sz="2400" dirty="0"/>
                            <a:t>1.000</a:t>
                          </a:r>
                          <a:endParaRPr kumimoji="1" lang="ja-JP" altLang="en-US" sz="2400" dirty="0"/>
                        </a:p>
                      </a:txBody>
                      <a:tcPr/>
                    </a:tc>
                    <a:tc>
                      <a:txBody>
                        <a:bodyPr/>
                        <a:lstStyle/>
                        <a:p>
                          <a:endParaRPr lang="ja-JP"/>
                        </a:p>
                      </a:txBody>
                      <a:tcPr>
                        <a:blipFill>
                          <a:blip r:embed="rId3"/>
                          <a:stretch>
                            <a:fillRect l="-200000" t="-208989" r="-1497" b="-8989"/>
                          </a:stretch>
                        </a:blipFill>
                      </a:tcPr>
                    </a:tc>
                    <a:extLst>
                      <a:ext uri="{0D108BD9-81ED-4DB2-BD59-A6C34878D82A}">
                        <a16:rowId xmlns:a16="http://schemas.microsoft.com/office/drawing/2014/main" val="2882990078"/>
                      </a:ext>
                    </a:extLst>
                  </a:tr>
                </a:tbl>
              </a:graphicData>
            </a:graphic>
          </p:graphicFrame>
        </mc:Fallback>
      </mc:AlternateContent>
      <p:sp>
        <p:nvSpPr>
          <p:cNvPr id="11" name="テキスト ボックス 10">
            <a:extLst>
              <a:ext uri="{FF2B5EF4-FFF2-40B4-BE49-F238E27FC236}">
                <a16:creationId xmlns:a16="http://schemas.microsoft.com/office/drawing/2014/main" id="{B4325619-48B6-4142-8FB8-DC9B773B8E7A}"/>
              </a:ext>
            </a:extLst>
          </p:cNvPr>
          <p:cNvSpPr txBox="1"/>
          <p:nvPr/>
        </p:nvSpPr>
        <p:spPr>
          <a:xfrm>
            <a:off x="2332785" y="3511154"/>
            <a:ext cx="842685" cy="307777"/>
          </a:xfrm>
          <a:prstGeom prst="rect">
            <a:avLst/>
          </a:prstGeom>
          <a:noFill/>
        </p:spPr>
        <p:txBody>
          <a:bodyPr wrap="square" rtlCol="0">
            <a:spAutoFit/>
          </a:bodyPr>
          <a:lstStyle/>
          <a:p>
            <a:r>
              <a:rPr kumimoji="1" lang="en-US" altLang="ja-JP" sz="1400" b="1" dirty="0"/>
              <a:t>epoch</a:t>
            </a:r>
            <a:endParaRPr kumimoji="1" lang="ja-JP" altLang="en-US" sz="1400" b="1" dirty="0"/>
          </a:p>
        </p:txBody>
      </p:sp>
      <p:sp>
        <p:nvSpPr>
          <p:cNvPr id="12" name="テキスト ボックス 11">
            <a:extLst>
              <a:ext uri="{FF2B5EF4-FFF2-40B4-BE49-F238E27FC236}">
                <a16:creationId xmlns:a16="http://schemas.microsoft.com/office/drawing/2014/main" id="{65FC7B13-96B1-47C6-B2B9-2AF9627B458E}"/>
              </a:ext>
            </a:extLst>
          </p:cNvPr>
          <p:cNvSpPr txBox="1"/>
          <p:nvPr/>
        </p:nvSpPr>
        <p:spPr>
          <a:xfrm>
            <a:off x="2332785" y="6397586"/>
            <a:ext cx="842685" cy="307777"/>
          </a:xfrm>
          <a:prstGeom prst="rect">
            <a:avLst/>
          </a:prstGeom>
          <a:noFill/>
        </p:spPr>
        <p:txBody>
          <a:bodyPr wrap="square" rtlCol="0">
            <a:spAutoFit/>
          </a:bodyPr>
          <a:lstStyle/>
          <a:p>
            <a:r>
              <a:rPr kumimoji="1" lang="en-US" altLang="ja-JP" sz="1400" b="1" dirty="0"/>
              <a:t>epoch</a:t>
            </a:r>
            <a:endParaRPr kumimoji="1" lang="ja-JP" altLang="en-US" sz="1400" b="1" dirty="0"/>
          </a:p>
        </p:txBody>
      </p:sp>
      <p:sp>
        <p:nvSpPr>
          <p:cNvPr id="13" name="テキスト ボックス 12">
            <a:extLst>
              <a:ext uri="{FF2B5EF4-FFF2-40B4-BE49-F238E27FC236}">
                <a16:creationId xmlns:a16="http://schemas.microsoft.com/office/drawing/2014/main" id="{67C60C13-1B12-4E8F-B61D-2D1E0C671CE3}"/>
              </a:ext>
            </a:extLst>
          </p:cNvPr>
          <p:cNvSpPr txBox="1"/>
          <p:nvPr/>
        </p:nvSpPr>
        <p:spPr>
          <a:xfrm rot="16200000">
            <a:off x="214764" y="1997413"/>
            <a:ext cx="1139253" cy="307777"/>
          </a:xfrm>
          <a:prstGeom prst="rect">
            <a:avLst/>
          </a:prstGeom>
          <a:noFill/>
        </p:spPr>
        <p:txBody>
          <a:bodyPr wrap="square" rtlCol="0">
            <a:spAutoFit/>
          </a:bodyPr>
          <a:lstStyle/>
          <a:p>
            <a:r>
              <a:rPr kumimoji="1" lang="en-US" altLang="ja-JP" sz="1400" b="1" dirty="0"/>
              <a:t>accuracy</a:t>
            </a:r>
            <a:endParaRPr kumimoji="1" lang="ja-JP" altLang="en-US" sz="1400" b="1" dirty="0"/>
          </a:p>
        </p:txBody>
      </p:sp>
      <p:sp>
        <p:nvSpPr>
          <p:cNvPr id="14" name="テキスト ボックス 13">
            <a:extLst>
              <a:ext uri="{FF2B5EF4-FFF2-40B4-BE49-F238E27FC236}">
                <a16:creationId xmlns:a16="http://schemas.microsoft.com/office/drawing/2014/main" id="{12C566F5-63C5-423B-A684-D7DB8FF32496}"/>
              </a:ext>
            </a:extLst>
          </p:cNvPr>
          <p:cNvSpPr txBox="1"/>
          <p:nvPr/>
        </p:nvSpPr>
        <p:spPr>
          <a:xfrm rot="16200000">
            <a:off x="101466" y="4552810"/>
            <a:ext cx="1139253" cy="307777"/>
          </a:xfrm>
          <a:prstGeom prst="rect">
            <a:avLst/>
          </a:prstGeom>
          <a:noFill/>
        </p:spPr>
        <p:txBody>
          <a:bodyPr wrap="square" rtlCol="0">
            <a:spAutoFit/>
          </a:bodyPr>
          <a:lstStyle/>
          <a:p>
            <a:r>
              <a:rPr lang="en-US" altLang="ja-JP" sz="1400" b="1" dirty="0"/>
              <a:t>loss</a:t>
            </a:r>
            <a:endParaRPr kumimoji="1" lang="ja-JP" altLang="en-US" sz="1400" b="1" dirty="0"/>
          </a:p>
        </p:txBody>
      </p:sp>
      <p:sp>
        <p:nvSpPr>
          <p:cNvPr id="15" name="テキスト ボックス 14">
            <a:extLst>
              <a:ext uri="{FF2B5EF4-FFF2-40B4-BE49-F238E27FC236}">
                <a16:creationId xmlns:a16="http://schemas.microsoft.com/office/drawing/2014/main" id="{A0EDF0AD-1E84-496F-A21A-20FFC6E9431C}"/>
              </a:ext>
            </a:extLst>
          </p:cNvPr>
          <p:cNvSpPr txBox="1"/>
          <p:nvPr/>
        </p:nvSpPr>
        <p:spPr>
          <a:xfrm>
            <a:off x="5933608" y="1304144"/>
            <a:ext cx="3717561" cy="369332"/>
          </a:xfrm>
          <a:prstGeom prst="rect">
            <a:avLst/>
          </a:prstGeom>
          <a:noFill/>
        </p:spPr>
        <p:txBody>
          <a:bodyPr wrap="square" rtlCol="0">
            <a:spAutoFit/>
          </a:bodyPr>
          <a:lstStyle/>
          <a:p>
            <a:r>
              <a:rPr kumimoji="1" lang="ja-JP" altLang="en-US" dirty="0"/>
              <a:t>表　</a:t>
            </a:r>
            <a:r>
              <a:rPr kumimoji="1" lang="en-US" altLang="ja-JP" dirty="0"/>
              <a:t>VGG16</a:t>
            </a:r>
            <a:r>
              <a:rPr kumimoji="1" lang="ja-JP" altLang="en-US" dirty="0"/>
              <a:t>の転移学習の計算結果</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E24C459D-B1E6-4A5E-BEE5-35EA73CBEEC5}"/>
                  </a:ext>
                </a:extLst>
              </p:cNvPr>
              <p:cNvSpPr txBox="1"/>
              <p:nvPr/>
            </p:nvSpPr>
            <p:spPr>
              <a:xfrm>
                <a:off x="5469290" y="3955502"/>
                <a:ext cx="6284627" cy="2313197"/>
              </a:xfrm>
              <a:prstGeom prst="rect">
                <a:avLst/>
              </a:prstGeom>
              <a:noFill/>
            </p:spPr>
            <p:txBody>
              <a:bodyPr wrap="square" rtlCol="0">
                <a:spAutoFit/>
              </a:bodyPr>
              <a:lstStyle/>
              <a:p>
                <a:r>
                  <a:rPr lang="ja-JP" altLang="en-US" sz="3200" b="1" dirty="0"/>
                  <a:t>評価</a:t>
                </a:r>
                <a:endParaRPr lang="en-US" altLang="ja-JP" sz="3200" b="1" dirty="0"/>
              </a:p>
              <a:p>
                <a:r>
                  <a:rPr lang="ja-JP" altLang="en-US" sz="2800" dirty="0"/>
                  <a:t>　</a:t>
                </a:r>
                <a:r>
                  <a:rPr kumimoji="1" lang="ja-JP" altLang="en-US" sz="2800" dirty="0"/>
                  <a:t>訓練データを過学習することなく、　</a:t>
                </a:r>
                <a:endParaRPr kumimoji="1" lang="en-US" altLang="ja-JP" sz="2800" dirty="0"/>
              </a:p>
              <a:p>
                <a:r>
                  <a:rPr lang="ja-JP" altLang="en-US" sz="2800" dirty="0"/>
                  <a:t>　</a:t>
                </a:r>
                <a:r>
                  <a:rPr kumimoji="1" lang="ja-JP" altLang="en-US" sz="2800" dirty="0"/>
                  <a:t>検証データに対して</a:t>
                </a:r>
                <a:r>
                  <a:rPr lang="ja-JP" altLang="en-US" sz="2800" dirty="0"/>
                  <a:t>損失関数の差が </a:t>
                </a:r>
                <a:endParaRPr lang="en-US" altLang="ja-JP" sz="2800" dirty="0"/>
              </a:p>
              <a:p>
                <a:r>
                  <a:rPr lang="ja-JP" altLang="en-US" sz="2800" dirty="0"/>
                  <a:t>　約</a:t>
                </a:r>
                <a14:m>
                  <m:oMath xmlns:m="http://schemas.openxmlformats.org/officeDocument/2006/math">
                    <m:r>
                      <a:rPr lang="en-US" altLang="ja-JP" sz="2800" b="0" i="0" smtClean="0">
                        <a:latin typeface="Cambria Math" panose="02040503050406030204" pitchFamily="18" charset="0"/>
                      </a:rPr>
                      <m:t>5.55</m:t>
                    </m:r>
                    <m:r>
                      <a:rPr lang="en-US" altLang="ja-JP" sz="2800" i="1">
                        <a:latin typeface="Cambria Math" panose="02040503050406030204" pitchFamily="18" charset="0"/>
                      </a:rPr>
                      <m:t>×</m:t>
                    </m:r>
                    <m:sSup>
                      <m:sSupPr>
                        <m:ctrlPr>
                          <a:rPr lang="en-US" altLang="ja-JP" sz="280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−5</m:t>
                        </m:r>
                      </m:sup>
                    </m:sSup>
                  </m:oMath>
                </a14:m>
                <a:r>
                  <a:rPr kumimoji="1" lang="ja-JP" altLang="en-US" sz="2800" dirty="0"/>
                  <a:t>という</a:t>
                </a:r>
                <a:endParaRPr kumimoji="1" lang="en-US" altLang="ja-JP" sz="2800" dirty="0"/>
              </a:p>
              <a:p>
                <a:r>
                  <a:rPr lang="ja-JP" altLang="en-US" sz="2800" dirty="0"/>
                  <a:t>　</a:t>
                </a:r>
                <a:r>
                  <a:rPr kumimoji="1" lang="ja-JP" altLang="en-US" sz="2800" b="1" u="sng" dirty="0"/>
                  <a:t>汎用的なモデル</a:t>
                </a:r>
                <a:r>
                  <a:rPr kumimoji="1" lang="ja-JP" altLang="en-US" sz="2800" dirty="0"/>
                  <a:t>を作成できた</a:t>
                </a:r>
                <a:endParaRPr kumimoji="1" lang="en-US" altLang="ja-JP" sz="800" dirty="0"/>
              </a:p>
            </p:txBody>
          </p:sp>
        </mc:Choice>
        <mc:Fallback xmlns="">
          <p:sp>
            <p:nvSpPr>
              <p:cNvPr id="16" name="テキスト ボックス 15">
                <a:extLst>
                  <a:ext uri="{FF2B5EF4-FFF2-40B4-BE49-F238E27FC236}">
                    <a16:creationId xmlns:a16="http://schemas.microsoft.com/office/drawing/2014/main" id="{E24C459D-B1E6-4A5E-BEE5-35EA73CBEEC5}"/>
                  </a:ext>
                </a:extLst>
              </p:cNvPr>
              <p:cNvSpPr txBox="1">
                <a:spLocks noRot="1" noChangeAspect="1" noMove="1" noResize="1" noEditPoints="1" noAdjustHandles="1" noChangeArrowheads="1" noChangeShapeType="1" noTextEdit="1"/>
              </p:cNvSpPr>
              <p:nvPr/>
            </p:nvSpPr>
            <p:spPr>
              <a:xfrm>
                <a:off x="5469290" y="3955502"/>
                <a:ext cx="6284627" cy="2313197"/>
              </a:xfrm>
              <a:prstGeom prst="rect">
                <a:avLst/>
              </a:prstGeom>
              <a:blipFill>
                <a:blip r:embed="rId4"/>
                <a:stretch>
                  <a:fillRect l="-2425" t="-3430" r="-679" b="-6596"/>
                </a:stretch>
              </a:blipFill>
            </p:spPr>
            <p:txBody>
              <a:bodyPr/>
              <a:lstStyle/>
              <a:p>
                <a:r>
                  <a:rPr lang="ja-JP" altLang="en-US">
                    <a:noFill/>
                  </a:rPr>
                  <a:t> </a:t>
                </a:r>
              </a:p>
            </p:txBody>
          </p:sp>
        </mc:Fallback>
      </mc:AlternateContent>
      <p:pic>
        <p:nvPicPr>
          <p:cNvPr id="3" name="図 2" descr="スクリーンショットの画面&#10;&#10;自動的に生成された説明">
            <a:extLst>
              <a:ext uri="{FF2B5EF4-FFF2-40B4-BE49-F238E27FC236}">
                <a16:creationId xmlns:a16="http://schemas.microsoft.com/office/drawing/2014/main" id="{3C28DE71-62F4-4880-8404-B96EB7E0F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279" y="896322"/>
            <a:ext cx="3832454" cy="2551015"/>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3BB95265-EEF2-4C5C-95BA-AA0A9E761F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279" y="3821743"/>
            <a:ext cx="3857831" cy="2575843"/>
          </a:xfrm>
          <a:prstGeom prst="rect">
            <a:avLst/>
          </a:prstGeom>
        </p:spPr>
      </p:pic>
    </p:spTree>
    <p:custDataLst>
      <p:tags r:id="rId1"/>
    </p:custDataLst>
    <p:extLst>
      <p:ext uri="{BB962C8B-B14F-4D97-AF65-F5344CB8AC3E}">
        <p14:creationId xmlns:p14="http://schemas.microsoft.com/office/powerpoint/2010/main" val="995345310"/>
      </p:ext>
    </p:extLst>
  </p:cSld>
  <p:clrMapOvr>
    <a:masterClrMapping/>
  </p:clrMapOvr>
  <mc:AlternateContent xmlns:mc="http://schemas.openxmlformats.org/markup-compatibility/2006" xmlns:p14="http://schemas.microsoft.com/office/powerpoint/2010/main">
    <mc:Choice Requires="p14">
      <p:transition spd="slow" p14:dur="2000" advTm="93"/>
    </mc:Choice>
    <mc:Fallback xmlns="">
      <p:transition spd="slow" advTm="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EE5688-95F3-BF49-8515-26CC553CB598}"/>
              </a:ext>
            </a:extLst>
          </p:cNvPr>
          <p:cNvSpPr>
            <a:spLocks noGrp="1"/>
          </p:cNvSpPr>
          <p:nvPr>
            <p:ph type="title"/>
          </p:nvPr>
        </p:nvSpPr>
        <p:spPr/>
        <p:txBody>
          <a:bodyPr/>
          <a:lstStyle/>
          <a:p>
            <a:r>
              <a:rPr kumimoji="1" lang="en-US" altLang="ja-JP" dirty="0"/>
              <a:t>1. </a:t>
            </a:r>
            <a:r>
              <a:rPr kumimoji="1" lang="ja-JP" altLang="en-US"/>
              <a:t>実験の概要</a:t>
            </a:r>
          </a:p>
        </p:txBody>
      </p:sp>
      <p:sp>
        <p:nvSpPr>
          <p:cNvPr id="3" name="コンテンツ プレースホルダー 2">
            <a:extLst>
              <a:ext uri="{FF2B5EF4-FFF2-40B4-BE49-F238E27FC236}">
                <a16:creationId xmlns:a16="http://schemas.microsoft.com/office/drawing/2014/main" id="{ABCB7E44-75B5-8648-9589-9B03188E2552}"/>
              </a:ext>
            </a:extLst>
          </p:cNvPr>
          <p:cNvSpPr>
            <a:spLocks noGrp="1"/>
          </p:cNvSpPr>
          <p:nvPr>
            <p:ph idx="1"/>
          </p:nvPr>
        </p:nvSpPr>
        <p:spPr/>
        <p:txBody>
          <a:bodyPr/>
          <a:lstStyle/>
          <a:p>
            <a:pPr marL="0" indent="0">
              <a:buNone/>
            </a:pPr>
            <a:r>
              <a:rPr lang="ja-JP" altLang="en-US" sz="3200" dirty="0"/>
              <a:t>　</a:t>
            </a:r>
            <a:r>
              <a:rPr lang="en-US" altLang="ja-JP" sz="3200" dirty="0"/>
              <a:t>1-1.</a:t>
            </a:r>
            <a:r>
              <a:rPr lang="ja-JP" altLang="en-US" sz="3200" dirty="0"/>
              <a:t>目的</a:t>
            </a:r>
            <a:r>
              <a:rPr lang="en-US" altLang="ja-JP" sz="3200" dirty="0"/>
              <a:t> </a:t>
            </a:r>
          </a:p>
          <a:p>
            <a:pPr marL="0" indent="0">
              <a:buNone/>
            </a:pPr>
            <a:r>
              <a:rPr lang="en-US" altLang="ja-JP" sz="3200" dirty="0"/>
              <a:t>    1-2.</a:t>
            </a:r>
            <a:r>
              <a:rPr lang="ja-JP" altLang="en-US" sz="3200" dirty="0"/>
              <a:t>実験の概要</a:t>
            </a:r>
            <a:endParaRPr lang="en-US" altLang="ja-JP" sz="3200" dirty="0"/>
          </a:p>
          <a:p>
            <a:pPr marL="0" indent="0">
              <a:buNone/>
            </a:pPr>
            <a:r>
              <a:rPr lang="ja-JP" altLang="en-US" sz="3200" dirty="0"/>
              <a:t>　</a:t>
            </a:r>
            <a:r>
              <a:rPr lang="en-US" altLang="ja-JP" sz="3200" dirty="0"/>
              <a:t>1-3. </a:t>
            </a:r>
            <a:r>
              <a:rPr lang="ja-JP" altLang="en-US" sz="3200" dirty="0"/>
              <a:t>結果に対する評価</a:t>
            </a:r>
            <a:endParaRPr lang="en-US" altLang="ja-JP" sz="3200" dirty="0"/>
          </a:p>
          <a:p>
            <a:pPr marL="0" indent="0">
              <a:buNone/>
            </a:pPr>
            <a:r>
              <a:rPr lang="ja-JP" altLang="en-US" sz="3200" dirty="0"/>
              <a:t>　</a:t>
            </a:r>
            <a:endParaRPr kumimoji="1" lang="ja-JP" altLang="en-US" sz="3200" dirty="0"/>
          </a:p>
        </p:txBody>
      </p:sp>
    </p:spTree>
    <p:extLst>
      <p:ext uri="{BB962C8B-B14F-4D97-AF65-F5344CB8AC3E}">
        <p14:creationId xmlns:p14="http://schemas.microsoft.com/office/powerpoint/2010/main" val="3319082529"/>
      </p:ext>
    </p:extLst>
  </p:cSld>
  <p:clrMapOvr>
    <a:masterClrMapping/>
  </p:clrMapOvr>
  <mc:AlternateContent xmlns:mc="http://schemas.openxmlformats.org/markup-compatibility/2006" xmlns:p14="http://schemas.microsoft.com/office/powerpoint/2010/main">
    <mc:Choice Requires="p14">
      <p:transition spd="slow" p14:dur="2000" advTm="28"/>
    </mc:Choice>
    <mc:Fallback xmlns="">
      <p:transition spd="slow" advTm="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19ECB-FAA1-4E08-B1CF-87DF28C3B3DD}"/>
              </a:ext>
            </a:extLst>
          </p:cNvPr>
          <p:cNvSpPr>
            <a:spLocks noGrp="1"/>
          </p:cNvSpPr>
          <p:nvPr>
            <p:ph type="title"/>
          </p:nvPr>
        </p:nvSpPr>
        <p:spPr>
          <a:xfrm>
            <a:off x="805247" y="180460"/>
            <a:ext cx="6353433" cy="870549"/>
          </a:xfrm>
        </p:spPr>
        <p:txBody>
          <a:bodyPr>
            <a:noAutofit/>
          </a:bodyPr>
          <a:lstStyle/>
          <a:p>
            <a:r>
              <a:rPr lang="en-US" altLang="ja-JP" sz="3600" b="1" dirty="0"/>
              <a:t>6</a:t>
            </a:r>
            <a:r>
              <a:rPr kumimoji="1" lang="en-US" altLang="ja-JP" sz="3600" b="1" dirty="0"/>
              <a:t>. </a:t>
            </a:r>
            <a:r>
              <a:rPr kumimoji="1" lang="ja-JP" altLang="en-US" sz="3600" b="1" dirty="0"/>
              <a:t>モデル全体に対する評価</a:t>
            </a:r>
          </a:p>
        </p:txBody>
      </p:sp>
      <p:pic>
        <p:nvPicPr>
          <p:cNvPr id="4" name="図 3" descr="時計 が含まれている画像&#10;&#10;自動的に生成された説明">
            <a:extLst>
              <a:ext uri="{FF2B5EF4-FFF2-40B4-BE49-F238E27FC236}">
                <a16:creationId xmlns:a16="http://schemas.microsoft.com/office/drawing/2014/main" id="{52355388-206F-46C3-B033-A2780384A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47" y="780636"/>
            <a:ext cx="5048412" cy="3365607"/>
          </a:xfrm>
          <a:prstGeom prst="rect">
            <a:avLst/>
          </a:prstGeom>
        </p:spPr>
      </p:pic>
      <p:pic>
        <p:nvPicPr>
          <p:cNvPr id="6" name="図 5" descr="スクリーンショットの画面&#10;&#10;自動的に生成された説明">
            <a:extLst>
              <a:ext uri="{FF2B5EF4-FFF2-40B4-BE49-F238E27FC236}">
                <a16:creationId xmlns:a16="http://schemas.microsoft.com/office/drawing/2014/main" id="{83461D96-A278-4599-99D2-B8EB63340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34753"/>
            <a:ext cx="5186057" cy="3457371"/>
          </a:xfrm>
          <a:prstGeom prst="rect">
            <a:avLst/>
          </a:prstGeom>
        </p:spPr>
      </p:pic>
      <p:sp>
        <p:nvSpPr>
          <p:cNvPr id="7" name="テキスト ボックス 6">
            <a:extLst>
              <a:ext uri="{FF2B5EF4-FFF2-40B4-BE49-F238E27FC236}">
                <a16:creationId xmlns:a16="http://schemas.microsoft.com/office/drawing/2014/main" id="{872226B1-FBAF-40D1-926E-65CB714440E3}"/>
              </a:ext>
            </a:extLst>
          </p:cNvPr>
          <p:cNvSpPr txBox="1"/>
          <p:nvPr/>
        </p:nvSpPr>
        <p:spPr>
          <a:xfrm>
            <a:off x="1323252" y="4146243"/>
            <a:ext cx="4495160" cy="369332"/>
          </a:xfrm>
          <a:prstGeom prst="rect">
            <a:avLst/>
          </a:prstGeom>
          <a:noFill/>
        </p:spPr>
        <p:txBody>
          <a:bodyPr wrap="square" rtlCol="0">
            <a:spAutoFit/>
          </a:bodyPr>
          <a:lstStyle/>
          <a:p>
            <a:r>
              <a:rPr kumimoji="1" lang="ja-JP" altLang="en-US" dirty="0"/>
              <a:t>テストデータを用いたモデルの評価</a:t>
            </a:r>
          </a:p>
        </p:txBody>
      </p:sp>
      <p:graphicFrame>
        <p:nvGraphicFramePr>
          <p:cNvPr id="8" name="表 8">
            <a:extLst>
              <a:ext uri="{FF2B5EF4-FFF2-40B4-BE49-F238E27FC236}">
                <a16:creationId xmlns:a16="http://schemas.microsoft.com/office/drawing/2014/main" id="{A153200F-3DEC-4442-BD53-E5381AE4025D}"/>
              </a:ext>
            </a:extLst>
          </p:cNvPr>
          <p:cNvGraphicFramePr>
            <a:graphicFrameLocks noGrp="1"/>
          </p:cNvGraphicFramePr>
          <p:nvPr/>
        </p:nvGraphicFramePr>
        <p:xfrm>
          <a:off x="1511497" y="4639847"/>
          <a:ext cx="3476886" cy="1747520"/>
        </p:xfrm>
        <a:graphic>
          <a:graphicData uri="http://schemas.openxmlformats.org/drawingml/2006/table">
            <a:tbl>
              <a:tblPr firstRow="1" bandRow="1">
                <a:tableStyleId>{5C22544A-7EE6-4342-B048-85BDC9FD1C3A}</a:tableStyleId>
              </a:tblPr>
              <a:tblGrid>
                <a:gridCol w="1738443">
                  <a:extLst>
                    <a:ext uri="{9D8B030D-6E8A-4147-A177-3AD203B41FA5}">
                      <a16:colId xmlns:a16="http://schemas.microsoft.com/office/drawing/2014/main" val="301416637"/>
                    </a:ext>
                  </a:extLst>
                </a:gridCol>
                <a:gridCol w="1738443">
                  <a:extLst>
                    <a:ext uri="{9D8B030D-6E8A-4147-A177-3AD203B41FA5}">
                      <a16:colId xmlns:a16="http://schemas.microsoft.com/office/drawing/2014/main" val="2518273688"/>
                    </a:ext>
                  </a:extLst>
                </a:gridCol>
              </a:tblGrid>
              <a:tr h="370840">
                <a:tc>
                  <a:txBody>
                    <a:bodyPr/>
                    <a:lstStyle/>
                    <a:p>
                      <a:pPr algn="ctr"/>
                      <a:r>
                        <a:rPr kumimoji="1" lang="ja-JP" altLang="en-US" dirty="0"/>
                        <a:t>モデル名</a:t>
                      </a:r>
                    </a:p>
                  </a:txBody>
                  <a:tcPr/>
                </a:tc>
                <a:tc>
                  <a:txBody>
                    <a:bodyPr/>
                    <a:lstStyle/>
                    <a:p>
                      <a:pPr algn="ctr"/>
                      <a:r>
                        <a:rPr kumimoji="1" lang="ja-JP" altLang="en-US" dirty="0"/>
                        <a:t>正解率</a:t>
                      </a:r>
                    </a:p>
                  </a:txBody>
                  <a:tcPr/>
                </a:tc>
                <a:extLst>
                  <a:ext uri="{0D108BD9-81ED-4DB2-BD59-A6C34878D82A}">
                    <a16:rowId xmlns:a16="http://schemas.microsoft.com/office/drawing/2014/main" val="836247275"/>
                  </a:ext>
                </a:extLst>
              </a:tr>
              <a:tr h="370840">
                <a:tc>
                  <a:txBody>
                    <a:bodyPr/>
                    <a:lstStyle/>
                    <a:p>
                      <a:pPr algn="ctr"/>
                      <a:r>
                        <a:rPr kumimoji="1" lang="ja-JP" altLang="en-US" b="1" dirty="0"/>
                        <a:t>自作モデル</a:t>
                      </a:r>
                    </a:p>
                  </a:txBody>
                  <a:tcPr/>
                </a:tc>
                <a:tc>
                  <a:txBody>
                    <a:bodyPr/>
                    <a:lstStyle/>
                    <a:p>
                      <a:pPr algn="ctr"/>
                      <a:r>
                        <a:rPr lang="en-US" altLang="ja-JP" b="1" dirty="0"/>
                        <a:t>0.948</a:t>
                      </a:r>
                      <a:endParaRPr kumimoji="1" lang="ja-JP" altLang="en-US" b="1" dirty="0"/>
                    </a:p>
                  </a:txBody>
                  <a:tcPr/>
                </a:tc>
                <a:extLst>
                  <a:ext uri="{0D108BD9-81ED-4DB2-BD59-A6C34878D82A}">
                    <a16:rowId xmlns:a16="http://schemas.microsoft.com/office/drawing/2014/main" val="1280661250"/>
                  </a:ext>
                </a:extLst>
              </a:tr>
              <a:tr h="0">
                <a:tc>
                  <a:txBody>
                    <a:bodyPr/>
                    <a:lstStyle/>
                    <a:p>
                      <a:pPr algn="ctr"/>
                      <a:r>
                        <a:rPr kumimoji="1" lang="ja-JP" altLang="en-US" b="1" dirty="0"/>
                        <a:t>転移学習</a:t>
                      </a:r>
                    </a:p>
                  </a:txBody>
                  <a:tcPr/>
                </a:tc>
                <a:tc>
                  <a:txBody>
                    <a:bodyPr/>
                    <a:lstStyle/>
                    <a:p>
                      <a:pPr algn="ctr"/>
                      <a:r>
                        <a:rPr lang="en-US" altLang="ja-JP" b="1" dirty="0"/>
                        <a:t>0.983</a:t>
                      </a:r>
                      <a:endParaRPr kumimoji="1" lang="ja-JP" altLang="en-US" b="1" dirty="0"/>
                    </a:p>
                  </a:txBody>
                  <a:tcPr/>
                </a:tc>
                <a:extLst>
                  <a:ext uri="{0D108BD9-81ED-4DB2-BD59-A6C34878D82A}">
                    <a16:rowId xmlns:a16="http://schemas.microsoft.com/office/drawing/2014/main" val="1627130868"/>
                  </a:ext>
                </a:extLst>
              </a:tr>
              <a:tr h="370840">
                <a:tc>
                  <a:txBody>
                    <a:bodyPr/>
                    <a:lstStyle/>
                    <a:p>
                      <a:pPr algn="ctr"/>
                      <a:r>
                        <a:rPr kumimoji="1" lang="ja-JP" altLang="en-US" b="1" dirty="0"/>
                        <a:t>ファインチューニング</a:t>
                      </a:r>
                    </a:p>
                  </a:txBody>
                  <a:tcPr/>
                </a:tc>
                <a:tc>
                  <a:txBody>
                    <a:bodyPr/>
                    <a:lstStyle/>
                    <a:p>
                      <a:pPr algn="ctr"/>
                      <a:r>
                        <a:rPr lang="en-US" altLang="ja-JP" b="1" dirty="0"/>
                        <a:t>0.995</a:t>
                      </a:r>
                      <a:endParaRPr kumimoji="1" lang="ja-JP" altLang="en-US" b="1" dirty="0"/>
                    </a:p>
                  </a:txBody>
                  <a:tcPr/>
                </a:tc>
                <a:extLst>
                  <a:ext uri="{0D108BD9-81ED-4DB2-BD59-A6C34878D82A}">
                    <a16:rowId xmlns:a16="http://schemas.microsoft.com/office/drawing/2014/main" val="2809982693"/>
                  </a:ext>
                </a:extLst>
              </a:tr>
            </a:tbl>
          </a:graphicData>
        </a:graphic>
      </p:graphicFrame>
      <p:sp>
        <p:nvSpPr>
          <p:cNvPr id="10" name="テキスト ボックス 9">
            <a:extLst>
              <a:ext uri="{FF2B5EF4-FFF2-40B4-BE49-F238E27FC236}">
                <a16:creationId xmlns:a16="http://schemas.microsoft.com/office/drawing/2014/main" id="{72F36219-DF15-40FD-91F0-C9754D8D2A13}"/>
              </a:ext>
            </a:extLst>
          </p:cNvPr>
          <p:cNvSpPr txBox="1"/>
          <p:nvPr/>
        </p:nvSpPr>
        <p:spPr>
          <a:xfrm>
            <a:off x="6098386" y="4352209"/>
            <a:ext cx="5931937" cy="1977464"/>
          </a:xfrm>
          <a:prstGeom prst="rect">
            <a:avLst/>
          </a:prstGeom>
          <a:noFill/>
        </p:spPr>
        <p:txBody>
          <a:bodyPr wrap="square" rtlCol="0">
            <a:spAutoFit/>
          </a:bodyPr>
          <a:lstStyle/>
          <a:p>
            <a:r>
              <a:rPr kumimoji="1" lang="ja-JP" altLang="en-US" sz="2800" b="1" dirty="0"/>
              <a:t>評価</a:t>
            </a:r>
            <a:endParaRPr kumimoji="1" lang="en-US" altLang="ja-JP" sz="2800" b="1" dirty="0"/>
          </a:p>
          <a:p>
            <a:endParaRPr kumimoji="1" lang="en-US" altLang="ja-JP" sz="1050" b="1" dirty="0"/>
          </a:p>
          <a:p>
            <a:r>
              <a:rPr lang="ja-JP" altLang="en-US" sz="2800" u="sng" dirty="0"/>
              <a:t>分散が小さくなっている</a:t>
            </a:r>
            <a:r>
              <a:rPr lang="ja-JP" altLang="en-US" sz="2800" dirty="0"/>
              <a:t>ことから、正解に対する</a:t>
            </a:r>
            <a:r>
              <a:rPr lang="ja-JP" altLang="en-US" sz="2800" u="sng" dirty="0"/>
              <a:t>確からしさも向上している</a:t>
            </a:r>
            <a:r>
              <a:rPr lang="ja-JP" altLang="en-US" sz="2800" dirty="0"/>
              <a:t>ことが分かる</a:t>
            </a:r>
            <a:endParaRPr kumimoji="1" lang="ja-JP" altLang="en-US" sz="2800" dirty="0"/>
          </a:p>
        </p:txBody>
      </p:sp>
    </p:spTree>
    <p:custDataLst>
      <p:tags r:id="rId1"/>
    </p:custDataLst>
    <p:extLst>
      <p:ext uri="{BB962C8B-B14F-4D97-AF65-F5344CB8AC3E}">
        <p14:creationId xmlns:p14="http://schemas.microsoft.com/office/powerpoint/2010/main" val="3405987369"/>
      </p:ext>
    </p:extLst>
  </p:cSld>
  <p:clrMapOvr>
    <a:masterClrMapping/>
  </p:clrMapOvr>
  <mc:AlternateContent xmlns:mc="http://schemas.openxmlformats.org/markup-compatibility/2006" xmlns:p14="http://schemas.microsoft.com/office/powerpoint/2010/main">
    <mc:Choice Requires="p14">
      <p:transition spd="slow" p14:dur="2000" advTm="1211"/>
    </mc:Choice>
    <mc:Fallback xmlns="">
      <p:transition spd="slow" advTm="1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5D14924-9DFA-4943-8049-8316C455A759}"/>
              </a:ext>
            </a:extLst>
          </p:cNvPr>
          <p:cNvSpPr>
            <a:spLocks noGrp="1"/>
          </p:cNvSpPr>
          <p:nvPr>
            <p:ph idx="1"/>
          </p:nvPr>
        </p:nvSpPr>
        <p:spPr>
          <a:xfrm>
            <a:off x="838199" y="2077656"/>
            <a:ext cx="10587087" cy="2145551"/>
          </a:xfrm>
        </p:spPr>
        <p:txBody>
          <a:bodyPr>
            <a:normAutofit/>
          </a:bodyPr>
          <a:lstStyle/>
          <a:p>
            <a:pPr marL="0" indent="0">
              <a:buNone/>
            </a:pPr>
            <a:r>
              <a:rPr lang="en-US" altLang="ja-JP" sz="3600" dirty="0"/>
              <a:t>7-1. </a:t>
            </a:r>
            <a:r>
              <a:rPr lang="ja-JP" altLang="en-US" sz="3600" dirty="0"/>
              <a:t>各フィルタの考察</a:t>
            </a:r>
          </a:p>
          <a:p>
            <a:pPr marL="0" indent="0">
              <a:buNone/>
            </a:pPr>
            <a:r>
              <a:rPr lang="en-US" altLang="ja-JP" sz="3600" dirty="0"/>
              <a:t>7-2. </a:t>
            </a:r>
            <a:r>
              <a:rPr lang="ja-JP" altLang="en-US" sz="3600" dirty="0"/>
              <a:t>各層での活性化部分の考察</a:t>
            </a:r>
          </a:p>
        </p:txBody>
      </p:sp>
      <p:sp>
        <p:nvSpPr>
          <p:cNvPr id="4" name="タイトル 1">
            <a:extLst>
              <a:ext uri="{FF2B5EF4-FFF2-40B4-BE49-F238E27FC236}">
                <a16:creationId xmlns:a16="http://schemas.microsoft.com/office/drawing/2014/main" id="{0D9F8CF2-9BEB-4710-A827-FF84CBCEA93D}"/>
              </a:ext>
            </a:extLst>
          </p:cNvPr>
          <p:cNvSpPr>
            <a:spLocks noGrp="1"/>
          </p:cNvSpPr>
          <p:nvPr>
            <p:ph type="title"/>
          </p:nvPr>
        </p:nvSpPr>
        <p:spPr>
          <a:xfrm>
            <a:off x="838200" y="365125"/>
            <a:ext cx="10515600" cy="1325563"/>
          </a:xfrm>
        </p:spPr>
        <p:txBody>
          <a:bodyPr>
            <a:normAutofit/>
          </a:bodyPr>
          <a:lstStyle/>
          <a:p>
            <a:r>
              <a:rPr kumimoji="1" lang="en-US" altLang="ja-JP" sz="5400" b="1" dirty="0"/>
              <a:t>7. </a:t>
            </a:r>
            <a:r>
              <a:rPr kumimoji="1" lang="ja-JP" altLang="en-US" sz="5400" b="1" dirty="0"/>
              <a:t>ファインチューニングの可視化</a:t>
            </a:r>
          </a:p>
        </p:txBody>
      </p:sp>
    </p:spTree>
    <p:extLst>
      <p:ext uri="{BB962C8B-B14F-4D97-AF65-F5344CB8AC3E}">
        <p14:creationId xmlns:p14="http://schemas.microsoft.com/office/powerpoint/2010/main" val="3158858461"/>
      </p:ext>
    </p:extLst>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E3D4FED-7967-4448-A6FD-72458491BBEB}"/>
              </a:ext>
            </a:extLst>
          </p:cNvPr>
          <p:cNvSpPr/>
          <p:nvPr/>
        </p:nvSpPr>
        <p:spPr>
          <a:xfrm>
            <a:off x="906163" y="257309"/>
            <a:ext cx="10635048" cy="584775"/>
          </a:xfrm>
          <a:prstGeom prst="rect">
            <a:avLst/>
          </a:prstGeom>
        </p:spPr>
        <p:txBody>
          <a:bodyPr wrap="square">
            <a:spAutoFit/>
          </a:bodyPr>
          <a:lstStyle/>
          <a:p>
            <a:r>
              <a:rPr lang="en-US" altLang="ja-JP" sz="3200" dirty="0"/>
              <a:t>7-1. </a:t>
            </a:r>
            <a:r>
              <a:rPr lang="ja-JP" altLang="en-US" sz="3200" dirty="0"/>
              <a:t>各フィルタの考察</a:t>
            </a:r>
          </a:p>
        </p:txBody>
      </p:sp>
      <p:pic>
        <p:nvPicPr>
          <p:cNvPr id="5" name="図 4">
            <a:extLst>
              <a:ext uri="{FF2B5EF4-FFF2-40B4-BE49-F238E27FC236}">
                <a16:creationId xmlns:a16="http://schemas.microsoft.com/office/drawing/2014/main" id="{64D6A03A-63F6-48E7-BBDE-94BDC308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89" y="1013076"/>
            <a:ext cx="3172786" cy="2039372"/>
          </a:xfrm>
          <a:prstGeom prst="rect">
            <a:avLst/>
          </a:prstGeom>
        </p:spPr>
      </p:pic>
      <p:sp>
        <p:nvSpPr>
          <p:cNvPr id="8" name="テキスト ボックス 7">
            <a:extLst>
              <a:ext uri="{FF2B5EF4-FFF2-40B4-BE49-F238E27FC236}">
                <a16:creationId xmlns:a16="http://schemas.microsoft.com/office/drawing/2014/main" id="{5CB106EC-3709-45B0-B9DB-70C5B8C6469B}"/>
              </a:ext>
            </a:extLst>
          </p:cNvPr>
          <p:cNvSpPr txBox="1"/>
          <p:nvPr/>
        </p:nvSpPr>
        <p:spPr>
          <a:xfrm>
            <a:off x="4904368" y="3267427"/>
            <a:ext cx="2383264" cy="369332"/>
          </a:xfrm>
          <a:prstGeom prst="rect">
            <a:avLst/>
          </a:prstGeom>
          <a:noFill/>
        </p:spPr>
        <p:txBody>
          <a:bodyPr wrap="square" rtlCol="0">
            <a:spAutoFit/>
          </a:bodyPr>
          <a:lstStyle/>
          <a:p>
            <a:r>
              <a:rPr kumimoji="1" lang="ja-JP" altLang="en-US" b="1" dirty="0"/>
              <a:t>第一層目のフィルタ</a:t>
            </a:r>
          </a:p>
        </p:txBody>
      </p:sp>
      <p:sp>
        <p:nvSpPr>
          <p:cNvPr id="9" name="テキスト ボックス 8">
            <a:extLst>
              <a:ext uri="{FF2B5EF4-FFF2-40B4-BE49-F238E27FC236}">
                <a16:creationId xmlns:a16="http://schemas.microsoft.com/office/drawing/2014/main" id="{8C95534A-95FF-4EF5-86C8-D755689D725E}"/>
              </a:ext>
            </a:extLst>
          </p:cNvPr>
          <p:cNvSpPr txBox="1"/>
          <p:nvPr/>
        </p:nvSpPr>
        <p:spPr>
          <a:xfrm>
            <a:off x="4806694" y="6036953"/>
            <a:ext cx="2578611" cy="369332"/>
          </a:xfrm>
          <a:prstGeom prst="rect">
            <a:avLst/>
          </a:prstGeom>
          <a:noFill/>
        </p:spPr>
        <p:txBody>
          <a:bodyPr wrap="square" rtlCol="0">
            <a:spAutoFit/>
          </a:bodyPr>
          <a:lstStyle/>
          <a:p>
            <a:r>
              <a:rPr kumimoji="1" lang="ja-JP" altLang="en-US" b="1" dirty="0"/>
              <a:t>第十一層目のフィルタ</a:t>
            </a:r>
          </a:p>
        </p:txBody>
      </p:sp>
      <p:cxnSp>
        <p:nvCxnSpPr>
          <p:cNvPr id="11" name="コネクタ: 曲線 10">
            <a:extLst>
              <a:ext uri="{FF2B5EF4-FFF2-40B4-BE49-F238E27FC236}">
                <a16:creationId xmlns:a16="http://schemas.microsoft.com/office/drawing/2014/main" id="{A04274C2-0A93-4498-AAA6-ACE220742512}"/>
              </a:ext>
            </a:extLst>
          </p:cNvPr>
          <p:cNvCxnSpPr>
            <a:cxnSpLocks/>
          </p:cNvCxnSpPr>
          <p:nvPr/>
        </p:nvCxnSpPr>
        <p:spPr>
          <a:xfrm flipV="1">
            <a:off x="1033437" y="1428838"/>
            <a:ext cx="3067223" cy="4188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曲線 13">
            <a:extLst>
              <a:ext uri="{FF2B5EF4-FFF2-40B4-BE49-F238E27FC236}">
                <a16:creationId xmlns:a16="http://schemas.microsoft.com/office/drawing/2014/main" id="{90A9F590-8B49-4AF3-9548-6475F123DA16}"/>
              </a:ext>
            </a:extLst>
          </p:cNvPr>
          <p:cNvCxnSpPr>
            <a:cxnSpLocks/>
          </p:cNvCxnSpPr>
          <p:nvPr/>
        </p:nvCxnSpPr>
        <p:spPr>
          <a:xfrm>
            <a:off x="2384984" y="2263418"/>
            <a:ext cx="1816035" cy="1373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AD93C158-7B76-47F8-A78D-821E712D82D8}"/>
              </a:ext>
            </a:extLst>
          </p:cNvPr>
          <p:cNvSpPr txBox="1"/>
          <p:nvPr/>
        </p:nvSpPr>
        <p:spPr>
          <a:xfrm>
            <a:off x="222966" y="4005628"/>
            <a:ext cx="5072933" cy="2400657"/>
          </a:xfrm>
          <a:prstGeom prst="rect">
            <a:avLst/>
          </a:prstGeom>
          <a:noFill/>
        </p:spPr>
        <p:txBody>
          <a:bodyPr wrap="square" rtlCol="0">
            <a:spAutoFit/>
          </a:bodyPr>
          <a:lstStyle/>
          <a:p>
            <a:r>
              <a:rPr kumimoji="1" lang="ja-JP" altLang="en-US" sz="2800" b="1" dirty="0"/>
              <a:t>評価</a:t>
            </a:r>
            <a:endParaRPr kumimoji="1" lang="en-US" altLang="ja-JP" sz="2800" b="1" dirty="0"/>
          </a:p>
          <a:p>
            <a:endParaRPr kumimoji="1" lang="en-US" altLang="ja-JP" sz="1000" b="1" dirty="0"/>
          </a:p>
          <a:p>
            <a:r>
              <a:rPr lang="ja-JP" altLang="en-US" sz="2800" dirty="0"/>
              <a:t>畳み込み層の前半では、</a:t>
            </a:r>
            <a:r>
              <a:rPr lang="ja-JP" altLang="en-US" sz="2800" u="sng" dirty="0"/>
              <a:t>低周波成分</a:t>
            </a:r>
            <a:r>
              <a:rPr lang="ja-JP" altLang="en-US" sz="2800" dirty="0"/>
              <a:t>をエンコードし、後半では</a:t>
            </a:r>
            <a:r>
              <a:rPr lang="ja-JP" altLang="en-US" sz="2800" u="sng" dirty="0"/>
              <a:t>高周波成分</a:t>
            </a:r>
            <a:r>
              <a:rPr lang="ja-JP" altLang="en-US" sz="2800" dirty="0"/>
              <a:t>をエンコードしていると考えられる。</a:t>
            </a:r>
            <a:endParaRPr kumimoji="1" lang="ja-JP" altLang="en-US" sz="2800" dirty="0"/>
          </a:p>
        </p:txBody>
      </p:sp>
      <p:pic>
        <p:nvPicPr>
          <p:cNvPr id="18" name="図 17" descr="障子, 建物, 異なる, カラフル が含まれている画像&#10;&#10;自動的に生成された説明">
            <a:extLst>
              <a:ext uri="{FF2B5EF4-FFF2-40B4-BE49-F238E27FC236}">
                <a16:creationId xmlns:a16="http://schemas.microsoft.com/office/drawing/2014/main" id="{6965AF4F-4843-418A-9B92-256F29BEC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21" y="1210490"/>
            <a:ext cx="1497259" cy="2021156"/>
          </a:xfrm>
          <a:prstGeom prst="rect">
            <a:avLst/>
          </a:prstGeom>
        </p:spPr>
      </p:pic>
      <p:pic>
        <p:nvPicPr>
          <p:cNvPr id="20" name="図 19" descr="建物, ウィンドウ が含まれている画像&#10;&#10;自動的に生成された説明">
            <a:extLst>
              <a:ext uri="{FF2B5EF4-FFF2-40B4-BE49-F238E27FC236}">
                <a16:creationId xmlns:a16="http://schemas.microsoft.com/office/drawing/2014/main" id="{6FAFB276-3EF5-4026-842B-04903E6D2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660" y="3784129"/>
            <a:ext cx="1643583" cy="2232376"/>
          </a:xfrm>
          <a:prstGeom prst="rect">
            <a:avLst/>
          </a:prstGeom>
        </p:spPr>
      </p:pic>
      <p:pic>
        <p:nvPicPr>
          <p:cNvPr id="22" name="図 21" descr="障子, 建物, 部屋, グループ が含まれている画像&#10;&#10;自動的に生成された説明">
            <a:extLst>
              <a:ext uri="{FF2B5EF4-FFF2-40B4-BE49-F238E27FC236}">
                <a16:creationId xmlns:a16="http://schemas.microsoft.com/office/drawing/2014/main" id="{AA81FC73-DD41-4AA9-AA3F-BD27641AE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6873" y="1081414"/>
            <a:ext cx="1494338" cy="2021156"/>
          </a:xfrm>
          <a:prstGeom prst="rect">
            <a:avLst/>
          </a:prstGeom>
        </p:spPr>
      </p:pic>
      <p:sp>
        <p:nvSpPr>
          <p:cNvPr id="23" name="テキスト ボックス 22">
            <a:extLst>
              <a:ext uri="{FF2B5EF4-FFF2-40B4-BE49-F238E27FC236}">
                <a16:creationId xmlns:a16="http://schemas.microsoft.com/office/drawing/2014/main" id="{6BC911C3-D4B5-4912-A767-ED2FA34E68FB}"/>
              </a:ext>
            </a:extLst>
          </p:cNvPr>
          <p:cNvSpPr txBox="1"/>
          <p:nvPr/>
        </p:nvSpPr>
        <p:spPr>
          <a:xfrm>
            <a:off x="9671920" y="3255984"/>
            <a:ext cx="2383264" cy="369332"/>
          </a:xfrm>
          <a:prstGeom prst="rect">
            <a:avLst/>
          </a:prstGeom>
          <a:noFill/>
        </p:spPr>
        <p:txBody>
          <a:bodyPr wrap="square" rtlCol="0">
            <a:spAutoFit/>
          </a:bodyPr>
          <a:lstStyle/>
          <a:p>
            <a:r>
              <a:rPr kumimoji="1" lang="ja-JP" altLang="en-US" b="1" dirty="0"/>
              <a:t>第一層目のフィルタ</a:t>
            </a:r>
          </a:p>
        </p:txBody>
      </p:sp>
      <p:pic>
        <p:nvPicPr>
          <p:cNvPr id="25" name="図 24" descr="障子, 建物, 座る, ピンク が含まれている画像&#10;&#10;自動的に生成された説明">
            <a:extLst>
              <a:ext uri="{FF2B5EF4-FFF2-40B4-BE49-F238E27FC236}">
                <a16:creationId xmlns:a16="http://schemas.microsoft.com/office/drawing/2014/main" id="{34755DF8-BF41-4C82-9859-C4D0B48A6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466" y="3806136"/>
            <a:ext cx="1633358" cy="2134686"/>
          </a:xfrm>
          <a:prstGeom prst="rect">
            <a:avLst/>
          </a:prstGeom>
        </p:spPr>
      </p:pic>
      <p:sp>
        <p:nvSpPr>
          <p:cNvPr id="26" name="テキスト ボックス 25">
            <a:extLst>
              <a:ext uri="{FF2B5EF4-FFF2-40B4-BE49-F238E27FC236}">
                <a16:creationId xmlns:a16="http://schemas.microsoft.com/office/drawing/2014/main" id="{7CAA16CC-D8E8-4C7D-AD42-EE757E5849DC}"/>
              </a:ext>
            </a:extLst>
          </p:cNvPr>
          <p:cNvSpPr txBox="1"/>
          <p:nvPr/>
        </p:nvSpPr>
        <p:spPr>
          <a:xfrm>
            <a:off x="9739294" y="6121642"/>
            <a:ext cx="2556062" cy="369332"/>
          </a:xfrm>
          <a:prstGeom prst="rect">
            <a:avLst/>
          </a:prstGeom>
          <a:noFill/>
        </p:spPr>
        <p:txBody>
          <a:bodyPr wrap="square" rtlCol="0">
            <a:spAutoFit/>
          </a:bodyPr>
          <a:lstStyle/>
          <a:p>
            <a:r>
              <a:rPr kumimoji="1" lang="ja-JP" altLang="en-US" b="1" dirty="0"/>
              <a:t>第三層目のフィルタ</a:t>
            </a:r>
          </a:p>
        </p:txBody>
      </p:sp>
      <p:sp>
        <p:nvSpPr>
          <p:cNvPr id="21" name="テキスト ボックス 20">
            <a:extLst>
              <a:ext uri="{FF2B5EF4-FFF2-40B4-BE49-F238E27FC236}">
                <a16:creationId xmlns:a16="http://schemas.microsoft.com/office/drawing/2014/main" id="{C917042E-99F9-44E7-87FB-BFDFDC73C430}"/>
              </a:ext>
            </a:extLst>
          </p:cNvPr>
          <p:cNvSpPr txBox="1"/>
          <p:nvPr/>
        </p:nvSpPr>
        <p:spPr>
          <a:xfrm>
            <a:off x="5471402" y="820710"/>
            <a:ext cx="1249193" cy="369332"/>
          </a:xfrm>
          <a:prstGeom prst="rect">
            <a:avLst/>
          </a:prstGeom>
          <a:noFill/>
        </p:spPr>
        <p:txBody>
          <a:bodyPr wrap="square" rtlCol="0">
            <a:spAutoFit/>
          </a:bodyPr>
          <a:lstStyle/>
          <a:p>
            <a:r>
              <a:rPr kumimoji="1" lang="en-US" altLang="ja-JP" b="1" dirty="0"/>
              <a:t>VGG16</a:t>
            </a:r>
            <a:endParaRPr kumimoji="1" lang="ja-JP" altLang="en-US" b="1" dirty="0"/>
          </a:p>
        </p:txBody>
      </p:sp>
      <p:sp>
        <p:nvSpPr>
          <p:cNvPr id="24" name="テキスト ボックス 23">
            <a:extLst>
              <a:ext uri="{FF2B5EF4-FFF2-40B4-BE49-F238E27FC236}">
                <a16:creationId xmlns:a16="http://schemas.microsoft.com/office/drawing/2014/main" id="{8855954B-2704-42EA-9972-C9B1EC3E3312}"/>
              </a:ext>
            </a:extLst>
          </p:cNvPr>
          <p:cNvSpPr txBox="1"/>
          <p:nvPr/>
        </p:nvSpPr>
        <p:spPr>
          <a:xfrm>
            <a:off x="10106087" y="690113"/>
            <a:ext cx="1466116" cy="369332"/>
          </a:xfrm>
          <a:prstGeom prst="rect">
            <a:avLst/>
          </a:prstGeom>
          <a:noFill/>
        </p:spPr>
        <p:txBody>
          <a:bodyPr wrap="square" rtlCol="0">
            <a:spAutoFit/>
          </a:bodyPr>
          <a:lstStyle/>
          <a:p>
            <a:r>
              <a:rPr kumimoji="1" lang="ja-JP" altLang="en-US" b="1" dirty="0"/>
              <a:t>自作モデル</a:t>
            </a:r>
          </a:p>
        </p:txBody>
      </p:sp>
      <p:pic>
        <p:nvPicPr>
          <p:cNvPr id="46" name="図 45">
            <a:extLst>
              <a:ext uri="{FF2B5EF4-FFF2-40B4-BE49-F238E27FC236}">
                <a16:creationId xmlns:a16="http://schemas.microsoft.com/office/drawing/2014/main" id="{818239F9-3070-794A-B18D-09B08321DA6E}"/>
              </a:ext>
            </a:extLst>
          </p:cNvPr>
          <p:cNvPicPr>
            <a:picLocks noChangeAspect="1"/>
          </p:cNvPicPr>
          <p:nvPr/>
        </p:nvPicPr>
        <p:blipFill>
          <a:blip r:embed="rId7"/>
          <a:stretch>
            <a:fillRect/>
          </a:stretch>
        </p:blipFill>
        <p:spPr>
          <a:xfrm>
            <a:off x="7171342" y="1963308"/>
            <a:ext cx="2376060" cy="2873548"/>
          </a:xfrm>
          <a:prstGeom prst="rect">
            <a:avLst/>
          </a:prstGeom>
        </p:spPr>
      </p:pic>
      <p:cxnSp>
        <p:nvCxnSpPr>
          <p:cNvPr id="47" name="曲線コネクタ 46">
            <a:extLst>
              <a:ext uri="{FF2B5EF4-FFF2-40B4-BE49-F238E27FC236}">
                <a16:creationId xmlns:a16="http://schemas.microsoft.com/office/drawing/2014/main" id="{E64299CF-D1F4-C947-AFD7-FEB7E68D9464}"/>
              </a:ext>
            </a:extLst>
          </p:cNvPr>
          <p:cNvCxnSpPr/>
          <p:nvPr/>
        </p:nvCxnSpPr>
        <p:spPr>
          <a:xfrm flipV="1">
            <a:off x="7813043" y="1460487"/>
            <a:ext cx="1971891" cy="109466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48" name="曲線コネクタ 47">
            <a:extLst>
              <a:ext uri="{FF2B5EF4-FFF2-40B4-BE49-F238E27FC236}">
                <a16:creationId xmlns:a16="http://schemas.microsoft.com/office/drawing/2014/main" id="{9151BB88-545F-4940-B440-29A973F6CF04}"/>
              </a:ext>
            </a:extLst>
          </p:cNvPr>
          <p:cNvCxnSpPr/>
          <p:nvPr/>
        </p:nvCxnSpPr>
        <p:spPr>
          <a:xfrm>
            <a:off x="8356538" y="4041884"/>
            <a:ext cx="1428396" cy="107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C2B52F6F-6283-466D-9D85-9B15A8A06D6C}"/>
              </a:ext>
            </a:extLst>
          </p:cNvPr>
          <p:cNvSpPr txBox="1"/>
          <p:nvPr/>
        </p:nvSpPr>
        <p:spPr>
          <a:xfrm>
            <a:off x="9025589" y="3155118"/>
            <a:ext cx="646331" cy="307777"/>
          </a:xfrm>
          <a:prstGeom prst="rect">
            <a:avLst/>
          </a:prstGeom>
          <a:noFill/>
        </p:spPr>
        <p:txBody>
          <a:bodyPr wrap="square" rtlCol="0">
            <a:spAutoFit/>
          </a:bodyPr>
          <a:lstStyle/>
          <a:p>
            <a:r>
              <a:rPr kumimoji="1" lang="ja-JP" altLang="en-US" sz="1400" dirty="0"/>
              <a:t>出力</a:t>
            </a:r>
          </a:p>
        </p:txBody>
      </p:sp>
    </p:spTree>
    <p:extLst>
      <p:ext uri="{BB962C8B-B14F-4D97-AF65-F5344CB8AC3E}">
        <p14:creationId xmlns:p14="http://schemas.microsoft.com/office/powerpoint/2010/main" val="1645853680"/>
      </p:ext>
    </p:extLst>
  </p:cSld>
  <p:clrMapOvr>
    <a:masterClrMapping/>
  </p:clrMapOvr>
  <mc:AlternateContent xmlns:mc="http://schemas.openxmlformats.org/markup-compatibility/2006" xmlns:p14="http://schemas.microsoft.com/office/powerpoint/2010/main">
    <mc:Choice Requires="p14">
      <p:transition spd="slow" p14:dur="2000" advTm="32142"/>
    </mc:Choice>
    <mc:Fallback xmlns="">
      <p:transition spd="slow" advTm="3214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2051BE8-41B9-424A-AD10-7D88753F9E89}"/>
              </a:ext>
            </a:extLst>
          </p:cNvPr>
          <p:cNvSpPr/>
          <p:nvPr/>
        </p:nvSpPr>
        <p:spPr>
          <a:xfrm>
            <a:off x="375803" y="510746"/>
            <a:ext cx="12057155" cy="584775"/>
          </a:xfrm>
          <a:prstGeom prst="rect">
            <a:avLst/>
          </a:prstGeom>
        </p:spPr>
        <p:txBody>
          <a:bodyPr wrap="square">
            <a:spAutoFit/>
          </a:bodyPr>
          <a:lstStyle/>
          <a:p>
            <a:r>
              <a:rPr lang="en-US" altLang="ja-JP" sz="3200" dirty="0"/>
              <a:t>7-2. </a:t>
            </a:r>
            <a:r>
              <a:rPr lang="ja-JP" altLang="en-US" sz="3200" dirty="0"/>
              <a:t>各層での画像の活性化部分の考察</a:t>
            </a:r>
          </a:p>
        </p:txBody>
      </p:sp>
      <p:pic>
        <p:nvPicPr>
          <p:cNvPr id="6" name="図 5" descr="車, ケーキ, 道路, トラック が含まれている画像&#10;&#10;自動的に生成された説明">
            <a:extLst>
              <a:ext uri="{FF2B5EF4-FFF2-40B4-BE49-F238E27FC236}">
                <a16:creationId xmlns:a16="http://schemas.microsoft.com/office/drawing/2014/main" id="{5CCF7553-12F6-492F-84C9-705F7A284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17" y="1935760"/>
            <a:ext cx="1749301" cy="1167417"/>
          </a:xfrm>
          <a:prstGeom prst="rect">
            <a:avLst/>
          </a:prstGeom>
        </p:spPr>
      </p:pic>
      <p:sp>
        <p:nvSpPr>
          <p:cNvPr id="7" name="テキスト ボックス 6">
            <a:extLst>
              <a:ext uri="{FF2B5EF4-FFF2-40B4-BE49-F238E27FC236}">
                <a16:creationId xmlns:a16="http://schemas.microsoft.com/office/drawing/2014/main" id="{C97F2A4E-3B3E-42AC-8671-BA6B8B5A68A7}"/>
              </a:ext>
            </a:extLst>
          </p:cNvPr>
          <p:cNvSpPr txBox="1"/>
          <p:nvPr/>
        </p:nvSpPr>
        <p:spPr>
          <a:xfrm>
            <a:off x="758025" y="1189488"/>
            <a:ext cx="1558977" cy="369332"/>
          </a:xfrm>
          <a:prstGeom prst="rect">
            <a:avLst/>
          </a:prstGeom>
          <a:noFill/>
        </p:spPr>
        <p:txBody>
          <a:bodyPr wrap="square" rtlCol="0">
            <a:spAutoFit/>
          </a:bodyPr>
          <a:lstStyle/>
          <a:p>
            <a:r>
              <a:rPr kumimoji="1" lang="ja-JP" altLang="en-US" b="1" dirty="0"/>
              <a:t>入力画像</a:t>
            </a:r>
          </a:p>
        </p:txBody>
      </p:sp>
      <p:pic>
        <p:nvPicPr>
          <p:cNvPr id="8" name="図 7">
            <a:extLst>
              <a:ext uri="{FF2B5EF4-FFF2-40B4-BE49-F238E27FC236}">
                <a16:creationId xmlns:a16="http://schemas.microsoft.com/office/drawing/2014/main" id="{E653419A-F1A5-4695-BBC9-91B2DE4E7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383" y="1500094"/>
            <a:ext cx="3408067" cy="2190604"/>
          </a:xfrm>
          <a:prstGeom prst="rect">
            <a:avLst/>
          </a:prstGeom>
        </p:spPr>
      </p:pic>
      <p:sp>
        <p:nvSpPr>
          <p:cNvPr id="10" name="テキスト ボックス 9">
            <a:extLst>
              <a:ext uri="{FF2B5EF4-FFF2-40B4-BE49-F238E27FC236}">
                <a16:creationId xmlns:a16="http://schemas.microsoft.com/office/drawing/2014/main" id="{16499211-69D5-4815-A477-5B0FE2CBA409}"/>
              </a:ext>
            </a:extLst>
          </p:cNvPr>
          <p:cNvSpPr txBox="1"/>
          <p:nvPr/>
        </p:nvSpPr>
        <p:spPr>
          <a:xfrm>
            <a:off x="6205955" y="3467257"/>
            <a:ext cx="1249193" cy="369332"/>
          </a:xfrm>
          <a:prstGeom prst="rect">
            <a:avLst/>
          </a:prstGeom>
          <a:noFill/>
        </p:spPr>
        <p:txBody>
          <a:bodyPr wrap="square" rtlCol="0">
            <a:spAutoFit/>
          </a:bodyPr>
          <a:lstStyle/>
          <a:p>
            <a:r>
              <a:rPr kumimoji="1" lang="ja-JP" altLang="en-US" b="1" dirty="0"/>
              <a:t>第一層目</a:t>
            </a:r>
          </a:p>
        </p:txBody>
      </p:sp>
      <p:sp>
        <p:nvSpPr>
          <p:cNvPr id="11" name="テキスト ボックス 10">
            <a:extLst>
              <a:ext uri="{FF2B5EF4-FFF2-40B4-BE49-F238E27FC236}">
                <a16:creationId xmlns:a16="http://schemas.microsoft.com/office/drawing/2014/main" id="{CD8784A0-0C97-4665-BEFE-94EE50B54C72}"/>
              </a:ext>
            </a:extLst>
          </p:cNvPr>
          <p:cNvSpPr txBox="1"/>
          <p:nvPr/>
        </p:nvSpPr>
        <p:spPr>
          <a:xfrm>
            <a:off x="6147939" y="6304002"/>
            <a:ext cx="1466116" cy="369332"/>
          </a:xfrm>
          <a:prstGeom prst="rect">
            <a:avLst/>
          </a:prstGeom>
          <a:noFill/>
        </p:spPr>
        <p:txBody>
          <a:bodyPr wrap="square" rtlCol="0">
            <a:spAutoFit/>
          </a:bodyPr>
          <a:lstStyle/>
          <a:p>
            <a:r>
              <a:rPr kumimoji="1" lang="ja-JP" altLang="en-US" b="1" dirty="0"/>
              <a:t>第十一層目</a:t>
            </a:r>
          </a:p>
        </p:txBody>
      </p:sp>
      <p:sp>
        <p:nvSpPr>
          <p:cNvPr id="12" name="テキスト ボックス 11">
            <a:extLst>
              <a:ext uri="{FF2B5EF4-FFF2-40B4-BE49-F238E27FC236}">
                <a16:creationId xmlns:a16="http://schemas.microsoft.com/office/drawing/2014/main" id="{2ACFAD0D-498B-4498-8BEE-722738653FE1}"/>
              </a:ext>
            </a:extLst>
          </p:cNvPr>
          <p:cNvSpPr txBox="1"/>
          <p:nvPr/>
        </p:nvSpPr>
        <p:spPr>
          <a:xfrm>
            <a:off x="650789" y="4077730"/>
            <a:ext cx="5072933" cy="2400657"/>
          </a:xfrm>
          <a:prstGeom prst="rect">
            <a:avLst/>
          </a:prstGeom>
          <a:noFill/>
        </p:spPr>
        <p:txBody>
          <a:bodyPr wrap="square" rtlCol="0">
            <a:spAutoFit/>
          </a:bodyPr>
          <a:lstStyle/>
          <a:p>
            <a:r>
              <a:rPr kumimoji="1" lang="ja-JP" altLang="en-US" sz="2800" b="1" dirty="0"/>
              <a:t>評価</a:t>
            </a:r>
            <a:endParaRPr kumimoji="1" lang="en-US" altLang="ja-JP" sz="2800" b="1" dirty="0"/>
          </a:p>
          <a:p>
            <a:endParaRPr kumimoji="1" lang="en-US" altLang="ja-JP" sz="1000" b="1" dirty="0"/>
          </a:p>
          <a:p>
            <a:r>
              <a:rPr lang="ja-JP" altLang="en-US" sz="2800" dirty="0"/>
              <a:t>畳み込み層の前半では、</a:t>
            </a:r>
            <a:r>
              <a:rPr lang="ja-JP" altLang="en-US" sz="2800" u="sng" dirty="0"/>
              <a:t>輪郭</a:t>
            </a:r>
            <a:r>
              <a:rPr lang="ja-JP" altLang="en-US" sz="2800" dirty="0"/>
              <a:t>に対して平等に反応するが、後半では、</a:t>
            </a:r>
            <a:r>
              <a:rPr lang="ja-JP" altLang="en-US" sz="2800" u="sng" dirty="0"/>
              <a:t>答えらしさ</a:t>
            </a:r>
            <a:r>
              <a:rPr lang="ja-JP" altLang="en-US" sz="2800" dirty="0"/>
              <a:t>に対して反応する。</a:t>
            </a:r>
            <a:endParaRPr kumimoji="1" lang="ja-JP" altLang="en-US" sz="2800" dirty="0"/>
          </a:p>
        </p:txBody>
      </p:sp>
      <p:sp>
        <p:nvSpPr>
          <p:cNvPr id="13" name="テキスト ボックス 12">
            <a:extLst>
              <a:ext uri="{FF2B5EF4-FFF2-40B4-BE49-F238E27FC236}">
                <a16:creationId xmlns:a16="http://schemas.microsoft.com/office/drawing/2014/main" id="{85F6C306-4BB9-4584-BA74-6FC02FB7431E}"/>
              </a:ext>
            </a:extLst>
          </p:cNvPr>
          <p:cNvSpPr txBox="1"/>
          <p:nvPr/>
        </p:nvSpPr>
        <p:spPr>
          <a:xfrm>
            <a:off x="834887" y="3211143"/>
            <a:ext cx="1105231" cy="369332"/>
          </a:xfrm>
          <a:prstGeom prst="rect">
            <a:avLst/>
          </a:prstGeom>
          <a:noFill/>
        </p:spPr>
        <p:txBody>
          <a:bodyPr wrap="square" rtlCol="0">
            <a:spAutoFit/>
          </a:bodyPr>
          <a:lstStyle/>
          <a:p>
            <a:r>
              <a:rPr kumimoji="1" lang="en-US" altLang="ja-JP" dirty="0"/>
              <a:t>Audi-A3</a:t>
            </a:r>
            <a:endParaRPr kumimoji="1" lang="ja-JP" altLang="en-US" dirty="0"/>
          </a:p>
        </p:txBody>
      </p:sp>
      <p:cxnSp>
        <p:nvCxnSpPr>
          <p:cNvPr id="15" name="コネクタ: 曲線 14">
            <a:extLst>
              <a:ext uri="{FF2B5EF4-FFF2-40B4-BE49-F238E27FC236}">
                <a16:creationId xmlns:a16="http://schemas.microsoft.com/office/drawing/2014/main" id="{AC1E386E-CF8D-432A-9938-0CF039F57FA5}"/>
              </a:ext>
            </a:extLst>
          </p:cNvPr>
          <p:cNvCxnSpPr>
            <a:cxnSpLocks/>
          </p:cNvCxnSpPr>
          <p:nvPr/>
        </p:nvCxnSpPr>
        <p:spPr>
          <a:xfrm flipV="1">
            <a:off x="2477142" y="1569811"/>
            <a:ext cx="3395757" cy="986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曲線 16">
            <a:extLst>
              <a:ext uri="{FF2B5EF4-FFF2-40B4-BE49-F238E27FC236}">
                <a16:creationId xmlns:a16="http://schemas.microsoft.com/office/drawing/2014/main" id="{97C8F065-E780-49A7-B0FB-604A3A6D5608}"/>
              </a:ext>
            </a:extLst>
          </p:cNvPr>
          <p:cNvCxnSpPr>
            <a:cxnSpLocks/>
          </p:cNvCxnSpPr>
          <p:nvPr/>
        </p:nvCxnSpPr>
        <p:spPr>
          <a:xfrm>
            <a:off x="3969808" y="2747578"/>
            <a:ext cx="2126192" cy="1184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CAE8ABF1-E1E3-4EF0-B998-5AB74DBC8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177" y="1469446"/>
            <a:ext cx="1154877" cy="1921298"/>
          </a:xfrm>
          <a:prstGeom prst="rect">
            <a:avLst/>
          </a:prstGeom>
        </p:spPr>
      </p:pic>
      <p:pic>
        <p:nvPicPr>
          <p:cNvPr id="21" name="図 20" descr="スコアボード, 時計, メーター が含まれている画像&#10;&#10;自動的に生成された説明">
            <a:extLst>
              <a:ext uri="{FF2B5EF4-FFF2-40B4-BE49-F238E27FC236}">
                <a16:creationId xmlns:a16="http://schemas.microsoft.com/office/drawing/2014/main" id="{F89F88E8-8B32-4D1F-B059-7FF4AEF77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939" y="3932123"/>
            <a:ext cx="1168057" cy="2251585"/>
          </a:xfrm>
          <a:prstGeom prst="rect">
            <a:avLst/>
          </a:prstGeom>
        </p:spPr>
      </p:pic>
      <p:pic>
        <p:nvPicPr>
          <p:cNvPr id="23" name="図 22" descr="食品 が含まれている画像&#10;&#10;自動的に生成された説明">
            <a:extLst>
              <a:ext uri="{FF2B5EF4-FFF2-40B4-BE49-F238E27FC236}">
                <a16:creationId xmlns:a16="http://schemas.microsoft.com/office/drawing/2014/main" id="{ED722761-AEB9-4460-A43C-7BB4AC7CD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5748" y="1490880"/>
            <a:ext cx="1135989" cy="1011765"/>
          </a:xfrm>
          <a:prstGeom prst="rect">
            <a:avLst/>
          </a:prstGeom>
        </p:spPr>
      </p:pic>
      <p:pic>
        <p:nvPicPr>
          <p:cNvPr id="25" name="図 24" descr="電子機器, コンピュータ, 記号 が含まれている画像&#10;&#10;自動的に生成された説明">
            <a:extLst>
              <a:ext uri="{FF2B5EF4-FFF2-40B4-BE49-F238E27FC236}">
                <a16:creationId xmlns:a16="http://schemas.microsoft.com/office/drawing/2014/main" id="{DE1176B6-A6C7-488C-8048-BE12BDC254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5747" y="2480383"/>
            <a:ext cx="1135989" cy="1100092"/>
          </a:xfrm>
          <a:prstGeom prst="rect">
            <a:avLst/>
          </a:prstGeom>
        </p:spPr>
      </p:pic>
      <p:pic>
        <p:nvPicPr>
          <p:cNvPr id="27" name="図 26">
            <a:extLst>
              <a:ext uri="{FF2B5EF4-FFF2-40B4-BE49-F238E27FC236}">
                <a16:creationId xmlns:a16="http://schemas.microsoft.com/office/drawing/2014/main" id="{B279A2C5-6A60-465E-A1D1-6300EC903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26985" y="5192854"/>
            <a:ext cx="1174751" cy="1133634"/>
          </a:xfrm>
          <a:prstGeom prst="rect">
            <a:avLst/>
          </a:prstGeom>
        </p:spPr>
      </p:pic>
      <p:pic>
        <p:nvPicPr>
          <p:cNvPr id="29" name="図 28" descr="花 が含まれている画像&#10;&#10;自動的に生成された説明">
            <a:extLst>
              <a:ext uri="{FF2B5EF4-FFF2-40B4-BE49-F238E27FC236}">
                <a16:creationId xmlns:a16="http://schemas.microsoft.com/office/drawing/2014/main" id="{EF80D8C2-F919-4401-B856-32A5D190A5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15231" y="4181089"/>
            <a:ext cx="1170778" cy="1011765"/>
          </a:xfrm>
          <a:prstGeom prst="rect">
            <a:avLst/>
          </a:prstGeom>
        </p:spPr>
      </p:pic>
      <p:sp>
        <p:nvSpPr>
          <p:cNvPr id="30" name="テキスト ボックス 29">
            <a:extLst>
              <a:ext uri="{FF2B5EF4-FFF2-40B4-BE49-F238E27FC236}">
                <a16:creationId xmlns:a16="http://schemas.microsoft.com/office/drawing/2014/main" id="{6783CF94-7596-404F-83B5-F8A6E814E11D}"/>
              </a:ext>
            </a:extLst>
          </p:cNvPr>
          <p:cNvSpPr txBox="1"/>
          <p:nvPr/>
        </p:nvSpPr>
        <p:spPr>
          <a:xfrm>
            <a:off x="10465747" y="3628924"/>
            <a:ext cx="1249193" cy="369332"/>
          </a:xfrm>
          <a:prstGeom prst="rect">
            <a:avLst/>
          </a:prstGeom>
          <a:noFill/>
        </p:spPr>
        <p:txBody>
          <a:bodyPr wrap="square" rtlCol="0">
            <a:spAutoFit/>
          </a:bodyPr>
          <a:lstStyle/>
          <a:p>
            <a:r>
              <a:rPr kumimoji="1" lang="ja-JP" altLang="en-US" b="1" dirty="0"/>
              <a:t>第一層目</a:t>
            </a:r>
          </a:p>
        </p:txBody>
      </p:sp>
      <p:sp>
        <p:nvSpPr>
          <p:cNvPr id="31" name="テキスト ボックス 30">
            <a:extLst>
              <a:ext uri="{FF2B5EF4-FFF2-40B4-BE49-F238E27FC236}">
                <a16:creationId xmlns:a16="http://schemas.microsoft.com/office/drawing/2014/main" id="{BBC6C974-D374-49F3-A70A-D84EB2BA333F}"/>
              </a:ext>
            </a:extLst>
          </p:cNvPr>
          <p:cNvSpPr txBox="1"/>
          <p:nvPr/>
        </p:nvSpPr>
        <p:spPr>
          <a:xfrm>
            <a:off x="10458542" y="6413579"/>
            <a:ext cx="1249193" cy="369332"/>
          </a:xfrm>
          <a:prstGeom prst="rect">
            <a:avLst/>
          </a:prstGeom>
          <a:noFill/>
        </p:spPr>
        <p:txBody>
          <a:bodyPr wrap="square" rtlCol="0">
            <a:spAutoFit/>
          </a:bodyPr>
          <a:lstStyle/>
          <a:p>
            <a:r>
              <a:rPr kumimoji="1" lang="ja-JP" altLang="en-US" b="1" dirty="0"/>
              <a:t>第三層目</a:t>
            </a:r>
          </a:p>
        </p:txBody>
      </p:sp>
      <p:sp>
        <p:nvSpPr>
          <p:cNvPr id="20" name="テキスト ボックス 19">
            <a:extLst>
              <a:ext uri="{FF2B5EF4-FFF2-40B4-BE49-F238E27FC236}">
                <a16:creationId xmlns:a16="http://schemas.microsoft.com/office/drawing/2014/main" id="{E011ADA4-0BD1-4F87-A1FA-0F2A84EBE2A9}"/>
              </a:ext>
            </a:extLst>
          </p:cNvPr>
          <p:cNvSpPr txBox="1"/>
          <p:nvPr/>
        </p:nvSpPr>
        <p:spPr>
          <a:xfrm>
            <a:off x="6179177" y="1050287"/>
            <a:ext cx="1249193" cy="369332"/>
          </a:xfrm>
          <a:prstGeom prst="rect">
            <a:avLst/>
          </a:prstGeom>
          <a:noFill/>
        </p:spPr>
        <p:txBody>
          <a:bodyPr wrap="square" rtlCol="0">
            <a:spAutoFit/>
          </a:bodyPr>
          <a:lstStyle/>
          <a:p>
            <a:r>
              <a:rPr kumimoji="1" lang="en-US" altLang="ja-JP" b="1" dirty="0"/>
              <a:t>VGG16</a:t>
            </a:r>
            <a:endParaRPr kumimoji="1" lang="ja-JP" altLang="en-US" b="1" dirty="0"/>
          </a:p>
        </p:txBody>
      </p:sp>
      <p:sp>
        <p:nvSpPr>
          <p:cNvPr id="22" name="テキスト ボックス 21">
            <a:extLst>
              <a:ext uri="{FF2B5EF4-FFF2-40B4-BE49-F238E27FC236}">
                <a16:creationId xmlns:a16="http://schemas.microsoft.com/office/drawing/2014/main" id="{E4EC2EED-EAAE-4047-B240-8196663D9E16}"/>
              </a:ext>
            </a:extLst>
          </p:cNvPr>
          <p:cNvSpPr txBox="1"/>
          <p:nvPr/>
        </p:nvSpPr>
        <p:spPr>
          <a:xfrm>
            <a:off x="10350081" y="1054517"/>
            <a:ext cx="1466116" cy="369332"/>
          </a:xfrm>
          <a:prstGeom prst="rect">
            <a:avLst/>
          </a:prstGeom>
          <a:noFill/>
        </p:spPr>
        <p:txBody>
          <a:bodyPr wrap="square" rtlCol="0">
            <a:spAutoFit/>
          </a:bodyPr>
          <a:lstStyle/>
          <a:p>
            <a:r>
              <a:rPr kumimoji="1" lang="ja-JP" altLang="en-US" b="1" dirty="0"/>
              <a:t>自作モデル</a:t>
            </a:r>
          </a:p>
        </p:txBody>
      </p:sp>
      <p:pic>
        <p:nvPicPr>
          <p:cNvPr id="3" name="図 2">
            <a:extLst>
              <a:ext uri="{FF2B5EF4-FFF2-40B4-BE49-F238E27FC236}">
                <a16:creationId xmlns:a16="http://schemas.microsoft.com/office/drawing/2014/main" id="{A2055278-1B3B-CB40-B12D-26D68DBB11B0}"/>
              </a:ext>
            </a:extLst>
          </p:cNvPr>
          <p:cNvPicPr>
            <a:picLocks noChangeAspect="1"/>
          </p:cNvPicPr>
          <p:nvPr/>
        </p:nvPicPr>
        <p:blipFill>
          <a:blip r:embed="rId10"/>
          <a:stretch>
            <a:fillRect/>
          </a:stretch>
        </p:blipFill>
        <p:spPr>
          <a:xfrm>
            <a:off x="7631995" y="2354463"/>
            <a:ext cx="2579381" cy="3119439"/>
          </a:xfrm>
          <a:prstGeom prst="rect">
            <a:avLst/>
          </a:prstGeom>
        </p:spPr>
      </p:pic>
      <p:cxnSp>
        <p:nvCxnSpPr>
          <p:cNvPr id="9" name="曲線コネクタ 8">
            <a:extLst>
              <a:ext uri="{FF2B5EF4-FFF2-40B4-BE49-F238E27FC236}">
                <a16:creationId xmlns:a16="http://schemas.microsoft.com/office/drawing/2014/main" id="{81FCBA11-A6C7-4C41-B9F7-5F093602F66F}"/>
              </a:ext>
            </a:extLst>
          </p:cNvPr>
          <p:cNvCxnSpPr/>
          <p:nvPr/>
        </p:nvCxnSpPr>
        <p:spPr>
          <a:xfrm flipV="1">
            <a:off x="8378190" y="1935760"/>
            <a:ext cx="1971891" cy="109466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26773FC1-F2E9-274D-964B-7B3C5062D801}"/>
              </a:ext>
            </a:extLst>
          </p:cNvPr>
          <p:cNvCxnSpPr/>
          <p:nvPr/>
        </p:nvCxnSpPr>
        <p:spPr>
          <a:xfrm>
            <a:off x="8921685" y="4686971"/>
            <a:ext cx="1428396" cy="107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716F574-4395-B44F-BD78-6B9FAD3A9546}"/>
              </a:ext>
            </a:extLst>
          </p:cNvPr>
          <p:cNvCxnSpPr>
            <a:cxnSpLocks/>
          </p:cNvCxnSpPr>
          <p:nvPr/>
        </p:nvCxnSpPr>
        <p:spPr>
          <a:xfrm>
            <a:off x="10211376" y="1935760"/>
            <a:ext cx="1"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D49AC71-06BF-4C4D-A0DA-A21B22C6113F}"/>
              </a:ext>
            </a:extLst>
          </p:cNvPr>
          <p:cNvSpPr txBox="1"/>
          <p:nvPr/>
        </p:nvSpPr>
        <p:spPr>
          <a:xfrm>
            <a:off x="9692230" y="3630217"/>
            <a:ext cx="646331" cy="307777"/>
          </a:xfrm>
          <a:prstGeom prst="rect">
            <a:avLst/>
          </a:prstGeom>
          <a:noFill/>
        </p:spPr>
        <p:txBody>
          <a:bodyPr wrap="square" rtlCol="0">
            <a:spAutoFit/>
          </a:bodyPr>
          <a:lstStyle/>
          <a:p>
            <a:r>
              <a:rPr kumimoji="1" lang="ja-JP" altLang="en-US" sz="1400" dirty="0"/>
              <a:t>出力</a:t>
            </a:r>
          </a:p>
        </p:txBody>
      </p:sp>
    </p:spTree>
    <p:extLst>
      <p:ext uri="{BB962C8B-B14F-4D97-AF65-F5344CB8AC3E}">
        <p14:creationId xmlns:p14="http://schemas.microsoft.com/office/powerpoint/2010/main" val="2776544415"/>
      </p:ext>
    </p:extLst>
  </p:cSld>
  <p:clrMapOvr>
    <a:masterClrMapping/>
  </p:clrMapOvr>
  <mc:AlternateContent xmlns:mc="http://schemas.openxmlformats.org/markup-compatibility/2006" xmlns:p14="http://schemas.microsoft.com/office/powerpoint/2010/main">
    <mc:Choice Requires="p14">
      <p:transition spd="slow" p14:dur="2000" advTm="742"/>
    </mc:Choice>
    <mc:Fallback xmlns="">
      <p:transition spd="slow" advTm="74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D9F8CF2-9BEB-4710-A827-FF84CBCEA93D}"/>
              </a:ext>
            </a:extLst>
          </p:cNvPr>
          <p:cNvSpPr>
            <a:spLocks noGrp="1"/>
          </p:cNvSpPr>
          <p:nvPr>
            <p:ph type="title"/>
          </p:nvPr>
        </p:nvSpPr>
        <p:spPr>
          <a:xfrm>
            <a:off x="838200" y="365125"/>
            <a:ext cx="3630433" cy="1325563"/>
          </a:xfrm>
        </p:spPr>
        <p:txBody>
          <a:bodyPr>
            <a:normAutofit/>
          </a:bodyPr>
          <a:lstStyle/>
          <a:p>
            <a:r>
              <a:rPr lang="en-US" altLang="ja-JP" sz="5400" b="1" dirty="0"/>
              <a:t>8</a:t>
            </a:r>
            <a:r>
              <a:rPr kumimoji="1" lang="en-US" altLang="ja-JP" sz="5400" b="1"/>
              <a:t>.  </a:t>
            </a:r>
            <a:r>
              <a:rPr kumimoji="1" lang="ja-JP" altLang="en-US" sz="5400" b="1" dirty="0"/>
              <a:t>まとめ</a:t>
            </a:r>
          </a:p>
        </p:txBody>
      </p:sp>
      <p:sp>
        <p:nvSpPr>
          <p:cNvPr id="2" name="テキスト ボックス 1">
            <a:extLst>
              <a:ext uri="{FF2B5EF4-FFF2-40B4-BE49-F238E27FC236}">
                <a16:creationId xmlns:a16="http://schemas.microsoft.com/office/drawing/2014/main" id="{48C0C0D5-BC6D-43EA-9055-C920C2BED5F7}"/>
              </a:ext>
            </a:extLst>
          </p:cNvPr>
          <p:cNvSpPr txBox="1"/>
          <p:nvPr/>
        </p:nvSpPr>
        <p:spPr>
          <a:xfrm>
            <a:off x="1486893" y="2180532"/>
            <a:ext cx="8833899" cy="3385542"/>
          </a:xfrm>
          <a:prstGeom prst="rect">
            <a:avLst/>
          </a:prstGeom>
          <a:noFill/>
        </p:spPr>
        <p:txBody>
          <a:bodyPr wrap="square" rtlCol="0">
            <a:spAutoFit/>
          </a:bodyPr>
          <a:lstStyle/>
          <a:p>
            <a:r>
              <a:rPr kumimoji="1" lang="ja-JP" altLang="en-US" sz="2800" dirty="0"/>
              <a:t>・過学習の大きな原因は学習に使用できる画像が少ないことであると分かった。</a:t>
            </a:r>
            <a:endParaRPr kumimoji="1" lang="en-US" altLang="ja-JP" sz="2800" dirty="0"/>
          </a:p>
          <a:p>
            <a:endParaRPr kumimoji="1" lang="en-US" altLang="ja-JP" sz="2800" dirty="0"/>
          </a:p>
          <a:p>
            <a:r>
              <a:rPr kumimoji="1" lang="ja-JP" altLang="en-US" sz="2800" dirty="0"/>
              <a:t>・自作モデルと</a:t>
            </a:r>
            <a:r>
              <a:rPr kumimoji="1" lang="en-US" altLang="ja-JP" sz="2800" dirty="0"/>
              <a:t>VGG16</a:t>
            </a:r>
            <a:r>
              <a:rPr kumimoji="1" lang="ja-JP" altLang="en-US" sz="2800" dirty="0"/>
              <a:t>のファインチューニングの内部を比較をすることで、自作モデルでは答えらしさという抽象的な概念を学習する手前で画像の識別を行ってしまっていることが分かった。</a:t>
            </a:r>
            <a:endParaRPr kumimoji="1" lang="en-US" altLang="ja-JP" sz="2800" dirty="0"/>
          </a:p>
          <a:p>
            <a:endParaRPr kumimoji="1" lang="ja-JP" altLang="en-US" dirty="0"/>
          </a:p>
        </p:txBody>
      </p:sp>
    </p:spTree>
    <p:extLst>
      <p:ext uri="{BB962C8B-B14F-4D97-AF65-F5344CB8AC3E}">
        <p14:creationId xmlns:p14="http://schemas.microsoft.com/office/powerpoint/2010/main" val="1685089323"/>
      </p:ext>
    </p:extLst>
  </p:cSld>
  <p:clrMapOvr>
    <a:masterClrMapping/>
  </p:clrMapOvr>
  <mc:AlternateContent xmlns:mc="http://schemas.openxmlformats.org/markup-compatibility/2006" xmlns:p14="http://schemas.microsoft.com/office/powerpoint/2010/main">
    <mc:Choice Requires="p14">
      <p:transition spd="slow" p14:dur="2000" advTm="6847"/>
    </mc:Choice>
    <mc:Fallback xmlns="">
      <p:transition spd="slow" advTm="684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853507-30CB-4F0E-9B74-41206CAFA6E8}"/>
              </a:ext>
            </a:extLst>
          </p:cNvPr>
          <p:cNvSpPr>
            <a:spLocks noGrp="1"/>
          </p:cNvSpPr>
          <p:nvPr>
            <p:ph type="title"/>
          </p:nvPr>
        </p:nvSpPr>
        <p:spPr>
          <a:xfrm>
            <a:off x="838200" y="365125"/>
            <a:ext cx="3924631" cy="1325563"/>
          </a:xfrm>
        </p:spPr>
        <p:txBody>
          <a:bodyPr/>
          <a:lstStyle/>
          <a:p>
            <a:r>
              <a:rPr kumimoji="1" lang="en-US" altLang="ja-JP" b="1" dirty="0"/>
              <a:t>8. </a:t>
            </a:r>
            <a:r>
              <a:rPr kumimoji="1" lang="ja-JP" altLang="en-US" b="1" dirty="0"/>
              <a:t>今後の展望</a:t>
            </a:r>
          </a:p>
        </p:txBody>
      </p:sp>
      <p:sp>
        <p:nvSpPr>
          <p:cNvPr id="4" name="テキスト ボックス 3">
            <a:extLst>
              <a:ext uri="{FF2B5EF4-FFF2-40B4-BE49-F238E27FC236}">
                <a16:creationId xmlns:a16="http://schemas.microsoft.com/office/drawing/2014/main" id="{1B89D511-3675-4F18-B3A3-447FFABAB190}"/>
              </a:ext>
            </a:extLst>
          </p:cNvPr>
          <p:cNvSpPr txBox="1"/>
          <p:nvPr/>
        </p:nvSpPr>
        <p:spPr>
          <a:xfrm>
            <a:off x="1550504" y="1995778"/>
            <a:ext cx="9406393" cy="3231654"/>
          </a:xfrm>
          <a:prstGeom prst="rect">
            <a:avLst/>
          </a:prstGeom>
          <a:noFill/>
        </p:spPr>
        <p:txBody>
          <a:bodyPr wrap="square" rtlCol="0">
            <a:spAutoFit/>
          </a:bodyPr>
          <a:lstStyle/>
          <a:p>
            <a:r>
              <a:rPr kumimoji="1" lang="ja-JP" altLang="en-US" sz="2800" dirty="0"/>
              <a:t>・画像が不足する問題に対して</a:t>
            </a:r>
            <a:r>
              <a:rPr lang="ja-JP" altLang="en-US" sz="2800" dirty="0"/>
              <a:t>ジェネレータを用いることが上げられる。ただし、計算時間の都合により</a:t>
            </a:r>
            <a:r>
              <a:rPr lang="en-US" altLang="ja-JP" sz="2800" dirty="0"/>
              <a:t>GPU</a:t>
            </a:r>
            <a:r>
              <a:rPr lang="ja-JP" altLang="en-US" sz="2800" dirty="0"/>
              <a:t>が必要となる</a:t>
            </a:r>
            <a:r>
              <a:rPr lang="ja-JP" altLang="en-US" dirty="0"/>
              <a:t>。</a:t>
            </a:r>
            <a:endParaRPr lang="en-US" altLang="ja-JP" dirty="0"/>
          </a:p>
          <a:p>
            <a:endParaRPr lang="ja-JP" altLang="en-US" dirty="0"/>
          </a:p>
          <a:p>
            <a:pPr lvl="0"/>
            <a:r>
              <a:rPr lang="ja-JP" altLang="en-US" sz="2800" dirty="0">
                <a:solidFill>
                  <a:prstClr val="black"/>
                </a:solidFill>
              </a:rPr>
              <a:t>・細部の情報の抽出は現時点で十分に行えているので、より答えらしさを獲得するために層を増やす。</a:t>
            </a:r>
            <a:endParaRPr lang="en-US" altLang="ja-JP" sz="2800" dirty="0">
              <a:solidFill>
                <a:prstClr val="black"/>
              </a:solidFill>
            </a:endParaRPr>
          </a:p>
          <a:p>
            <a:pPr lvl="0"/>
            <a:endParaRPr lang="ja-JP" altLang="en-US" sz="2800" dirty="0">
              <a:solidFill>
                <a:prstClr val="black"/>
              </a:solidFill>
            </a:endParaRPr>
          </a:p>
          <a:p>
            <a:endParaRPr kumimoji="1" lang="ja-JP" altLang="en-US" dirty="0"/>
          </a:p>
        </p:txBody>
      </p:sp>
    </p:spTree>
    <p:extLst>
      <p:ext uri="{BB962C8B-B14F-4D97-AF65-F5344CB8AC3E}">
        <p14:creationId xmlns:p14="http://schemas.microsoft.com/office/powerpoint/2010/main" val="675268689"/>
      </p:ext>
    </p:extLst>
  </p:cSld>
  <p:clrMapOvr>
    <a:masterClrMapping/>
  </p:clrMapOvr>
  <mc:AlternateContent xmlns:mc="http://schemas.openxmlformats.org/markup-compatibility/2006" xmlns:p14="http://schemas.microsoft.com/office/powerpoint/2010/main">
    <mc:Choice Requires="p14">
      <p:transition spd="slow" p14:dur="2000" advTm="667"/>
    </mc:Choice>
    <mc:Fallback xmlns="">
      <p:transition spd="slow" advTm="66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323EDF-7EED-4CEC-8F32-EF544E6FDF07}"/>
              </a:ext>
            </a:extLst>
          </p:cNvPr>
          <p:cNvSpPr>
            <a:spLocks noGrp="1"/>
          </p:cNvSpPr>
          <p:nvPr>
            <p:ph type="title"/>
          </p:nvPr>
        </p:nvSpPr>
        <p:spPr/>
        <p:txBody>
          <a:bodyPr/>
          <a:lstStyle/>
          <a:p>
            <a:r>
              <a:rPr kumimoji="1" lang="en-US" altLang="ja-JP" dirty="0"/>
              <a:t>1-1. </a:t>
            </a:r>
            <a:r>
              <a:rPr kumimoji="1" lang="ja-JP" altLang="en-US" dirty="0"/>
              <a:t>目的</a:t>
            </a:r>
          </a:p>
        </p:txBody>
      </p:sp>
      <p:sp>
        <p:nvSpPr>
          <p:cNvPr id="3" name="コンテンツ プレースホルダー 2">
            <a:extLst>
              <a:ext uri="{FF2B5EF4-FFF2-40B4-BE49-F238E27FC236}">
                <a16:creationId xmlns:a16="http://schemas.microsoft.com/office/drawing/2014/main" id="{8596B9F8-549D-4FC7-81CA-2F6CBAE4BE16}"/>
              </a:ext>
            </a:extLst>
          </p:cNvPr>
          <p:cNvSpPr>
            <a:spLocks noGrp="1"/>
          </p:cNvSpPr>
          <p:nvPr>
            <p:ph idx="1"/>
          </p:nvPr>
        </p:nvSpPr>
        <p:spPr/>
        <p:txBody>
          <a:bodyPr/>
          <a:lstStyle/>
          <a:p>
            <a:r>
              <a:rPr lang="en-US" altLang="ja-JP" dirty="0"/>
              <a:t>CNN</a:t>
            </a:r>
            <a:r>
              <a:rPr lang="ja-JP" altLang="en-US" dirty="0"/>
              <a:t>を自分たちで設計作成し、目的</a:t>
            </a:r>
            <a:r>
              <a:rPr lang="en-US" altLang="ja-JP" dirty="0"/>
              <a:t>(</a:t>
            </a:r>
            <a:r>
              <a:rPr lang="ja-JP" altLang="en-US" dirty="0"/>
              <a:t>車種あて</a:t>
            </a:r>
            <a:r>
              <a:rPr lang="en-US" altLang="ja-JP" dirty="0"/>
              <a:t>)</a:t>
            </a:r>
            <a:r>
              <a:rPr lang="ja-JP" altLang="en-US" dirty="0"/>
              <a:t>に対しその精度をあげること</a:t>
            </a:r>
            <a:br>
              <a:rPr lang="ja-JP" altLang="en-US" dirty="0"/>
            </a:br>
            <a:endParaRPr kumimoji="1" lang="ja-JP" altLang="en-US" dirty="0"/>
          </a:p>
        </p:txBody>
      </p:sp>
    </p:spTree>
    <p:extLst>
      <p:ext uri="{BB962C8B-B14F-4D97-AF65-F5344CB8AC3E}">
        <p14:creationId xmlns:p14="http://schemas.microsoft.com/office/powerpoint/2010/main" val="344391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CFAC2-5496-044E-A1C1-2C7FB97AC7C1}"/>
              </a:ext>
            </a:extLst>
          </p:cNvPr>
          <p:cNvSpPr>
            <a:spLocks noGrp="1"/>
          </p:cNvSpPr>
          <p:nvPr>
            <p:ph type="title"/>
          </p:nvPr>
        </p:nvSpPr>
        <p:spPr/>
        <p:txBody>
          <a:bodyPr/>
          <a:lstStyle/>
          <a:p>
            <a:r>
              <a:rPr kumimoji="1" lang="en-US" altLang="ja-JP" dirty="0"/>
              <a:t>1-2. </a:t>
            </a:r>
            <a:r>
              <a:rPr kumimoji="1" lang="ja-JP" altLang="en-US" dirty="0"/>
              <a:t>実験の概要</a:t>
            </a:r>
          </a:p>
        </p:txBody>
      </p:sp>
      <p:sp>
        <p:nvSpPr>
          <p:cNvPr id="3" name="コンテンツ プレースホルダー 2">
            <a:extLst>
              <a:ext uri="{FF2B5EF4-FFF2-40B4-BE49-F238E27FC236}">
                <a16:creationId xmlns:a16="http://schemas.microsoft.com/office/drawing/2014/main" id="{E0626572-5321-ED4A-8C2A-66232018C042}"/>
              </a:ext>
            </a:extLst>
          </p:cNvPr>
          <p:cNvSpPr>
            <a:spLocks noGrp="1"/>
          </p:cNvSpPr>
          <p:nvPr>
            <p:ph idx="1"/>
          </p:nvPr>
        </p:nvSpPr>
        <p:spPr/>
        <p:txBody>
          <a:bodyPr>
            <a:normAutofit/>
          </a:bodyPr>
          <a:lstStyle/>
          <a:p>
            <a:r>
              <a:rPr lang="ja-JP" altLang="en-US"/>
              <a:t>分類するクラスはメーカーとモデルをセットにした</a:t>
            </a:r>
            <a:r>
              <a:rPr lang="en-US" altLang="ja-JP" dirty="0"/>
              <a:t>20</a:t>
            </a:r>
            <a:r>
              <a:rPr lang="ja-JP" altLang="en-US"/>
              <a:t>種類</a:t>
            </a:r>
            <a:endParaRPr lang="en-US" altLang="ja-JP" dirty="0"/>
          </a:p>
          <a:p>
            <a:r>
              <a:rPr kumimoji="1" lang="ja-JP" altLang="en-US"/>
              <a:t>使用した写真は約</a:t>
            </a:r>
            <a:r>
              <a:rPr kumimoji="1" lang="en-US" altLang="ja-JP" dirty="0"/>
              <a:t>3000</a:t>
            </a:r>
            <a:r>
              <a:rPr kumimoji="1" lang="ja-JP" altLang="en-US"/>
              <a:t>枚</a:t>
            </a:r>
            <a:r>
              <a:rPr kumimoji="1" lang="en-US" altLang="ja-JP" dirty="0"/>
              <a:t>(</a:t>
            </a:r>
            <a:r>
              <a:rPr kumimoji="1" lang="ja-JP" altLang="en-US"/>
              <a:t>詳細は次のスライド</a:t>
            </a:r>
            <a:r>
              <a:rPr kumimoji="1" lang="en-US" altLang="ja-JP" dirty="0"/>
              <a:t>)</a:t>
            </a:r>
          </a:p>
          <a:p>
            <a:r>
              <a:rPr lang="ja-JP" altLang="en-US"/>
              <a:t>訓練データと検証データ</a:t>
            </a:r>
            <a:r>
              <a:rPr kumimoji="1" lang="ja-JP" altLang="en-US"/>
              <a:t>で</a:t>
            </a:r>
            <a:r>
              <a:rPr lang="ja-JP" altLang="en-US"/>
              <a:t>学習中の</a:t>
            </a:r>
            <a:r>
              <a:rPr lang="en-US" altLang="ja-JP" dirty="0"/>
              <a:t>CNN</a:t>
            </a:r>
            <a:r>
              <a:rPr lang="ja-JP" altLang="en-US"/>
              <a:t>の学習の経過の推移を見ながら学習を進行し、正解率と損失関数の推移を記録した</a:t>
            </a:r>
            <a:endParaRPr lang="en-US" altLang="ja-JP" dirty="0"/>
          </a:p>
          <a:p>
            <a:r>
              <a:rPr lang="ja-JP" altLang="en-US"/>
              <a:t>実験期間は約</a:t>
            </a:r>
            <a:r>
              <a:rPr lang="en-US" altLang="ja-JP" dirty="0"/>
              <a:t>1</a:t>
            </a:r>
            <a:r>
              <a:rPr lang="ja-JP" altLang="en-US"/>
              <a:t>ヶ月半</a:t>
            </a:r>
            <a:endParaRPr lang="en-US" altLang="ja-JP" dirty="0"/>
          </a:p>
          <a:p>
            <a:r>
              <a:rPr lang="ja-JP" altLang="en-US"/>
              <a:t>使用したリソースは個人のノートパソコン</a:t>
            </a:r>
            <a:endParaRPr lang="en-US" altLang="ja-JP" dirty="0"/>
          </a:p>
        </p:txBody>
      </p:sp>
    </p:spTree>
    <p:extLst>
      <p:ext uri="{BB962C8B-B14F-4D97-AF65-F5344CB8AC3E}">
        <p14:creationId xmlns:p14="http://schemas.microsoft.com/office/powerpoint/2010/main" val="3290843368"/>
      </p:ext>
    </p:extLst>
  </p:cSld>
  <p:clrMapOvr>
    <a:masterClrMapping/>
  </p:clrMapOvr>
  <mc:AlternateContent xmlns:mc="http://schemas.openxmlformats.org/markup-compatibility/2006" xmlns:p14="http://schemas.microsoft.com/office/powerpoint/2010/main">
    <mc:Choice Requires="p14">
      <p:transition spd="slow" p14:dur="2000" advTm="131"/>
    </mc:Choice>
    <mc:Fallback xmlns="">
      <p:transition spd="slow" advTm="1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3F55F0-043E-AC4E-AE53-14AAD87D1900}"/>
              </a:ext>
            </a:extLst>
          </p:cNvPr>
          <p:cNvSpPr>
            <a:spLocks noGrp="1"/>
          </p:cNvSpPr>
          <p:nvPr>
            <p:ph type="title"/>
          </p:nvPr>
        </p:nvSpPr>
        <p:spPr/>
        <p:txBody>
          <a:bodyPr/>
          <a:lstStyle/>
          <a:p>
            <a:r>
              <a:rPr kumimoji="1" lang="en-US" altLang="ja-JP" dirty="0"/>
              <a:t>1-2. </a:t>
            </a:r>
            <a:r>
              <a:rPr kumimoji="1" lang="ja-JP" altLang="en-US" dirty="0"/>
              <a:t>実験で使用した写真について</a:t>
            </a:r>
          </a:p>
        </p:txBody>
      </p:sp>
      <p:pic>
        <p:nvPicPr>
          <p:cNvPr id="19" name="図 18">
            <a:extLst>
              <a:ext uri="{FF2B5EF4-FFF2-40B4-BE49-F238E27FC236}">
                <a16:creationId xmlns:a16="http://schemas.microsoft.com/office/drawing/2014/main" id="{0474DD9E-8EC2-2C4A-98ED-1F85BC8FA931}"/>
              </a:ext>
            </a:extLst>
          </p:cNvPr>
          <p:cNvPicPr>
            <a:picLocks noChangeAspect="1"/>
          </p:cNvPicPr>
          <p:nvPr/>
        </p:nvPicPr>
        <p:blipFill>
          <a:blip r:embed="rId2"/>
          <a:stretch>
            <a:fillRect/>
          </a:stretch>
        </p:blipFill>
        <p:spPr>
          <a:xfrm>
            <a:off x="3033612" y="1414144"/>
            <a:ext cx="2676591" cy="1786255"/>
          </a:xfrm>
          <a:prstGeom prst="rect">
            <a:avLst/>
          </a:prstGeom>
        </p:spPr>
      </p:pic>
      <p:sp>
        <p:nvSpPr>
          <p:cNvPr id="20" name="正方形/長方形 19">
            <a:extLst>
              <a:ext uri="{FF2B5EF4-FFF2-40B4-BE49-F238E27FC236}">
                <a16:creationId xmlns:a16="http://schemas.microsoft.com/office/drawing/2014/main" id="{EF5F6604-E0A2-CE4E-ABB4-D81690A93A73}"/>
              </a:ext>
            </a:extLst>
          </p:cNvPr>
          <p:cNvSpPr/>
          <p:nvPr/>
        </p:nvSpPr>
        <p:spPr>
          <a:xfrm>
            <a:off x="734242" y="3920490"/>
            <a:ext cx="1739300" cy="19773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写真</a:t>
            </a:r>
            <a:endParaRPr kumimoji="1" lang="en-US" altLang="ja-JP" dirty="0"/>
          </a:p>
          <a:p>
            <a:pPr algn="ctr"/>
            <a:r>
              <a:rPr lang="en-US" altLang="ja-JP" dirty="0"/>
              <a:t>3184</a:t>
            </a:r>
            <a:r>
              <a:rPr lang="ja-JP" altLang="en-US"/>
              <a:t>枚</a:t>
            </a:r>
            <a:endParaRPr kumimoji="1" lang="ja-JP" altLang="en-US"/>
          </a:p>
        </p:txBody>
      </p:sp>
      <p:sp>
        <p:nvSpPr>
          <p:cNvPr id="21" name="正方形/長方形 20">
            <a:extLst>
              <a:ext uri="{FF2B5EF4-FFF2-40B4-BE49-F238E27FC236}">
                <a16:creationId xmlns:a16="http://schemas.microsoft.com/office/drawing/2014/main" id="{25EEC160-39DF-B746-B6BA-FA094475C931}"/>
              </a:ext>
            </a:extLst>
          </p:cNvPr>
          <p:cNvSpPr/>
          <p:nvPr/>
        </p:nvSpPr>
        <p:spPr>
          <a:xfrm>
            <a:off x="4114800" y="5748876"/>
            <a:ext cx="2160270" cy="5943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テストデータ</a:t>
            </a:r>
            <a:endParaRPr kumimoji="1" lang="en-US" altLang="ja-JP" dirty="0"/>
          </a:p>
          <a:p>
            <a:pPr algn="ctr"/>
            <a:r>
              <a:rPr lang="en-US" altLang="ja-JP" dirty="0"/>
              <a:t>631</a:t>
            </a:r>
            <a:r>
              <a:rPr lang="ja-JP" altLang="en-US"/>
              <a:t>枚</a:t>
            </a:r>
            <a:endParaRPr kumimoji="1" lang="ja-JP" altLang="en-US"/>
          </a:p>
        </p:txBody>
      </p:sp>
      <p:sp>
        <p:nvSpPr>
          <p:cNvPr id="22" name="正方形/長方形 21">
            <a:extLst>
              <a:ext uri="{FF2B5EF4-FFF2-40B4-BE49-F238E27FC236}">
                <a16:creationId xmlns:a16="http://schemas.microsoft.com/office/drawing/2014/main" id="{8BF5A850-EB64-3743-A4ED-2FF7CC49DC47}"/>
              </a:ext>
            </a:extLst>
          </p:cNvPr>
          <p:cNvSpPr/>
          <p:nvPr/>
        </p:nvSpPr>
        <p:spPr>
          <a:xfrm>
            <a:off x="4114800" y="3417690"/>
            <a:ext cx="2160270" cy="13935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訓練データ</a:t>
            </a:r>
            <a:endParaRPr kumimoji="1" lang="en-US" altLang="ja-JP" dirty="0"/>
          </a:p>
          <a:p>
            <a:pPr algn="ctr"/>
            <a:r>
              <a:rPr lang="en-US" altLang="ja-JP" dirty="0"/>
              <a:t>1917</a:t>
            </a:r>
            <a:r>
              <a:rPr lang="ja-JP" altLang="en-US"/>
              <a:t>枚</a:t>
            </a:r>
            <a:endParaRPr kumimoji="1" lang="ja-JP" altLang="en-US"/>
          </a:p>
        </p:txBody>
      </p:sp>
      <p:sp>
        <p:nvSpPr>
          <p:cNvPr id="23" name="正方形/長方形 22">
            <a:extLst>
              <a:ext uri="{FF2B5EF4-FFF2-40B4-BE49-F238E27FC236}">
                <a16:creationId xmlns:a16="http://schemas.microsoft.com/office/drawing/2014/main" id="{64C2913C-9142-D541-B81C-8AEAA39B71CE}"/>
              </a:ext>
            </a:extLst>
          </p:cNvPr>
          <p:cNvSpPr/>
          <p:nvPr/>
        </p:nvSpPr>
        <p:spPr>
          <a:xfrm>
            <a:off x="4114800" y="4968044"/>
            <a:ext cx="2160270" cy="637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検証データ</a:t>
            </a:r>
            <a:endParaRPr kumimoji="1" lang="en-US" altLang="ja-JP" dirty="0"/>
          </a:p>
          <a:p>
            <a:pPr algn="ctr"/>
            <a:r>
              <a:rPr lang="en-US" altLang="ja-JP" dirty="0"/>
              <a:t>636</a:t>
            </a:r>
            <a:r>
              <a:rPr lang="ja-JP" altLang="en-US"/>
              <a:t>枚</a:t>
            </a:r>
            <a:endParaRPr kumimoji="1" lang="ja-JP" altLang="en-US"/>
          </a:p>
        </p:txBody>
      </p:sp>
      <p:sp>
        <p:nvSpPr>
          <p:cNvPr id="24" name="テキスト ボックス 23">
            <a:extLst>
              <a:ext uri="{FF2B5EF4-FFF2-40B4-BE49-F238E27FC236}">
                <a16:creationId xmlns:a16="http://schemas.microsoft.com/office/drawing/2014/main" id="{13408324-EB41-AC43-BB4C-8139269E2610}"/>
              </a:ext>
            </a:extLst>
          </p:cNvPr>
          <p:cNvSpPr txBox="1"/>
          <p:nvPr/>
        </p:nvSpPr>
        <p:spPr>
          <a:xfrm>
            <a:off x="942707" y="1635403"/>
            <a:ext cx="1800493" cy="369332"/>
          </a:xfrm>
          <a:prstGeom prst="rect">
            <a:avLst/>
          </a:prstGeom>
          <a:noFill/>
        </p:spPr>
        <p:txBody>
          <a:bodyPr wrap="none" rtlCol="0">
            <a:spAutoFit/>
          </a:bodyPr>
          <a:lstStyle/>
          <a:p>
            <a:r>
              <a:rPr kumimoji="1" lang="ja-JP" altLang="en-US"/>
              <a:t>使用した写真例</a:t>
            </a:r>
          </a:p>
        </p:txBody>
      </p:sp>
      <p:pic>
        <p:nvPicPr>
          <p:cNvPr id="27" name="図 26">
            <a:extLst>
              <a:ext uri="{FF2B5EF4-FFF2-40B4-BE49-F238E27FC236}">
                <a16:creationId xmlns:a16="http://schemas.microsoft.com/office/drawing/2014/main" id="{692CF247-27E3-D54F-BE34-4A9B39C753DA}"/>
              </a:ext>
            </a:extLst>
          </p:cNvPr>
          <p:cNvPicPr>
            <a:picLocks noChangeAspect="1"/>
          </p:cNvPicPr>
          <p:nvPr/>
        </p:nvPicPr>
        <p:blipFill>
          <a:blip r:embed="rId3"/>
          <a:stretch>
            <a:fillRect/>
          </a:stretch>
        </p:blipFill>
        <p:spPr>
          <a:xfrm>
            <a:off x="6172200" y="1414144"/>
            <a:ext cx="2697480" cy="1800275"/>
          </a:xfrm>
          <a:prstGeom prst="rect">
            <a:avLst/>
          </a:prstGeom>
        </p:spPr>
      </p:pic>
      <p:pic>
        <p:nvPicPr>
          <p:cNvPr id="29" name="図 28">
            <a:extLst>
              <a:ext uri="{FF2B5EF4-FFF2-40B4-BE49-F238E27FC236}">
                <a16:creationId xmlns:a16="http://schemas.microsoft.com/office/drawing/2014/main" id="{8AA933A1-2F78-A748-9CEF-16A5A4A70344}"/>
              </a:ext>
            </a:extLst>
          </p:cNvPr>
          <p:cNvPicPr>
            <a:picLocks noChangeAspect="1"/>
          </p:cNvPicPr>
          <p:nvPr/>
        </p:nvPicPr>
        <p:blipFill>
          <a:blip r:embed="rId4"/>
          <a:stretch>
            <a:fillRect/>
          </a:stretch>
        </p:blipFill>
        <p:spPr>
          <a:xfrm>
            <a:off x="9331676" y="1414145"/>
            <a:ext cx="2741439" cy="1829532"/>
          </a:xfrm>
          <a:prstGeom prst="rect">
            <a:avLst/>
          </a:prstGeom>
        </p:spPr>
      </p:pic>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8E2CCE0-17C0-5644-814B-6920E72500CC}"/>
                  </a:ext>
                </a:extLst>
              </p:cNvPr>
              <p:cNvSpPr txBox="1"/>
              <p:nvPr/>
            </p:nvSpPr>
            <p:spPr>
              <a:xfrm>
                <a:off x="3022618" y="4534197"/>
                <a:ext cx="54310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600" i="1" smtClean="0">
                          <a:latin typeface="Cambria Math" panose="02040503050406030204" pitchFamily="18" charset="0"/>
                        </a:rPr>
                        <m:t>→</m:t>
                      </m:r>
                    </m:oMath>
                  </m:oMathPara>
                </a14:m>
                <a:endParaRPr kumimoji="1" lang="ja-JP" altLang="en-US" sz="3600"/>
              </a:p>
            </p:txBody>
          </p:sp>
        </mc:Choice>
        <mc:Fallback xmlns="">
          <p:sp>
            <p:nvSpPr>
              <p:cNvPr id="30" name="テキスト ボックス 29">
                <a:extLst>
                  <a:ext uri="{FF2B5EF4-FFF2-40B4-BE49-F238E27FC236}">
                    <a16:creationId xmlns:a16="http://schemas.microsoft.com/office/drawing/2014/main" id="{08E2CCE0-17C0-5644-814B-6920E72500CC}"/>
                  </a:ext>
                </a:extLst>
              </p:cNvPr>
              <p:cNvSpPr txBox="1">
                <a:spLocks noRot="1" noChangeAspect="1" noMove="1" noResize="1" noEditPoints="1" noAdjustHandles="1" noChangeArrowheads="1" noChangeShapeType="1" noTextEdit="1"/>
              </p:cNvSpPr>
              <p:nvPr/>
            </p:nvSpPr>
            <p:spPr>
              <a:xfrm>
                <a:off x="3022618" y="4534197"/>
                <a:ext cx="543106" cy="553998"/>
              </a:xfrm>
              <a:prstGeom prst="rect">
                <a:avLst/>
              </a:prstGeom>
              <a:blipFill>
                <a:blip r:embed="rId5"/>
                <a:stretch>
                  <a:fillRect l="-4545" r="-4545"/>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873AF27E-F3D2-1E44-9104-93049ADB2615}"/>
              </a:ext>
            </a:extLst>
          </p:cNvPr>
          <p:cNvSpPr txBox="1"/>
          <p:nvPr/>
        </p:nvSpPr>
        <p:spPr>
          <a:xfrm>
            <a:off x="6484438" y="3908646"/>
            <a:ext cx="2073003" cy="369332"/>
          </a:xfrm>
          <a:prstGeom prst="rect">
            <a:avLst/>
          </a:prstGeom>
          <a:noFill/>
        </p:spPr>
        <p:txBody>
          <a:bodyPr wrap="none" rtlCol="0">
            <a:spAutoFit/>
          </a:bodyPr>
          <a:lstStyle/>
          <a:p>
            <a:r>
              <a:rPr kumimoji="1" lang="en-US" altLang="ja-JP" dirty="0"/>
              <a:t>CNN</a:t>
            </a:r>
            <a:r>
              <a:rPr kumimoji="1" lang="ja-JP" altLang="en-US"/>
              <a:t>の学習に使用</a:t>
            </a:r>
          </a:p>
        </p:txBody>
      </p:sp>
      <p:sp>
        <p:nvSpPr>
          <p:cNvPr id="32" name="テキスト ボックス 31">
            <a:extLst>
              <a:ext uri="{FF2B5EF4-FFF2-40B4-BE49-F238E27FC236}">
                <a16:creationId xmlns:a16="http://schemas.microsoft.com/office/drawing/2014/main" id="{6ED22999-07B3-4343-A178-939FD69E6E2F}"/>
              </a:ext>
            </a:extLst>
          </p:cNvPr>
          <p:cNvSpPr txBox="1"/>
          <p:nvPr/>
        </p:nvSpPr>
        <p:spPr>
          <a:xfrm>
            <a:off x="6484438" y="5003037"/>
            <a:ext cx="3647152" cy="646331"/>
          </a:xfrm>
          <a:prstGeom prst="rect">
            <a:avLst/>
          </a:prstGeom>
          <a:noFill/>
        </p:spPr>
        <p:txBody>
          <a:bodyPr wrap="none" rtlCol="0">
            <a:spAutoFit/>
          </a:bodyPr>
          <a:lstStyle/>
          <a:p>
            <a:r>
              <a:rPr kumimoji="1" lang="ja-JP" altLang="en-US"/>
              <a:t>学習に使用しないデータを用いて</a:t>
            </a:r>
            <a:endParaRPr kumimoji="1" lang="en-US" altLang="ja-JP" dirty="0"/>
          </a:p>
          <a:p>
            <a:r>
              <a:rPr kumimoji="1" lang="ja-JP" altLang="en-US"/>
              <a:t>学習の経過と結果を評価する</a:t>
            </a:r>
          </a:p>
        </p:txBody>
      </p:sp>
      <p:sp>
        <p:nvSpPr>
          <p:cNvPr id="33" name="テキスト ボックス 32">
            <a:extLst>
              <a:ext uri="{FF2B5EF4-FFF2-40B4-BE49-F238E27FC236}">
                <a16:creationId xmlns:a16="http://schemas.microsoft.com/office/drawing/2014/main" id="{F59733B2-A3BF-7E4D-8BED-07A0FDF2A682}"/>
              </a:ext>
            </a:extLst>
          </p:cNvPr>
          <p:cNvSpPr txBox="1"/>
          <p:nvPr/>
        </p:nvSpPr>
        <p:spPr>
          <a:xfrm>
            <a:off x="6484438" y="5757958"/>
            <a:ext cx="4801314" cy="646331"/>
          </a:xfrm>
          <a:prstGeom prst="rect">
            <a:avLst/>
          </a:prstGeom>
          <a:noFill/>
        </p:spPr>
        <p:txBody>
          <a:bodyPr wrap="none" rtlCol="0">
            <a:spAutoFit/>
          </a:bodyPr>
          <a:lstStyle/>
          <a:p>
            <a:r>
              <a:rPr kumimoji="1" lang="ja-JP" altLang="en-US"/>
              <a:t>学習にも検証にも使用しないデータを用いて</a:t>
            </a:r>
            <a:endParaRPr kumimoji="1" lang="en-US" altLang="ja-JP" dirty="0"/>
          </a:p>
          <a:p>
            <a:r>
              <a:rPr lang="ja-JP" altLang="en-US"/>
              <a:t>最終的な性能を評価する</a:t>
            </a:r>
            <a:endParaRPr kumimoji="1" lang="ja-JP" altLang="en-US"/>
          </a:p>
        </p:txBody>
      </p:sp>
      <p:cxnSp>
        <p:nvCxnSpPr>
          <p:cNvPr id="35" name="直線コネクタ 34">
            <a:extLst>
              <a:ext uri="{FF2B5EF4-FFF2-40B4-BE49-F238E27FC236}">
                <a16:creationId xmlns:a16="http://schemas.microsoft.com/office/drawing/2014/main" id="{C63B486C-3BAA-D347-AB7C-6DF78DBBB9D1}"/>
              </a:ext>
            </a:extLst>
          </p:cNvPr>
          <p:cNvCxnSpPr>
            <a:cxnSpLocks/>
          </p:cNvCxnSpPr>
          <p:nvPr/>
        </p:nvCxnSpPr>
        <p:spPr>
          <a:xfrm>
            <a:off x="942707" y="1635403"/>
            <a:ext cx="1800493" cy="0"/>
          </a:xfrm>
          <a:prstGeom prst="line">
            <a:avLst/>
          </a:prstGeom>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E477F913-4EC6-8B41-9CA1-215DB93C1B17}"/>
              </a:ext>
            </a:extLst>
          </p:cNvPr>
          <p:cNvCxnSpPr/>
          <p:nvPr/>
        </p:nvCxnSpPr>
        <p:spPr>
          <a:xfrm>
            <a:off x="2743200" y="1635403"/>
            <a:ext cx="0" cy="369332"/>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B86613DA-5812-1C44-A637-358896382D86}"/>
              </a:ext>
            </a:extLst>
          </p:cNvPr>
          <p:cNvCxnSpPr/>
          <p:nvPr/>
        </p:nvCxnSpPr>
        <p:spPr>
          <a:xfrm>
            <a:off x="942707" y="1635403"/>
            <a:ext cx="0" cy="369332"/>
          </a:xfrm>
          <a:prstGeom prst="line">
            <a:avLst/>
          </a:prstGeom>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8EEA531A-5E57-EC49-B3FF-CA0A92499881}"/>
              </a:ext>
            </a:extLst>
          </p:cNvPr>
          <p:cNvCxnSpPr>
            <a:cxnSpLocks/>
          </p:cNvCxnSpPr>
          <p:nvPr/>
        </p:nvCxnSpPr>
        <p:spPr>
          <a:xfrm>
            <a:off x="942707" y="2004735"/>
            <a:ext cx="1800493" cy="0"/>
          </a:xfrm>
          <a:prstGeom prst="line">
            <a:avLst/>
          </a:prstGeom>
        </p:spPr>
        <p:style>
          <a:lnRef idx="1">
            <a:schemeClr val="dk1"/>
          </a:lnRef>
          <a:fillRef idx="0">
            <a:schemeClr val="dk1"/>
          </a:fillRef>
          <a:effectRef idx="0">
            <a:schemeClr val="dk1"/>
          </a:effectRef>
          <a:fontRef idx="minor">
            <a:schemeClr val="tx1"/>
          </a:fontRef>
        </p:style>
      </p:cxnSp>
      <p:sp>
        <p:nvSpPr>
          <p:cNvPr id="44" name="テキスト ボックス 43">
            <a:extLst>
              <a:ext uri="{FF2B5EF4-FFF2-40B4-BE49-F238E27FC236}">
                <a16:creationId xmlns:a16="http://schemas.microsoft.com/office/drawing/2014/main" id="{42C2213E-BE40-2349-9670-53927E318CBC}"/>
              </a:ext>
            </a:extLst>
          </p:cNvPr>
          <p:cNvSpPr txBox="1"/>
          <p:nvPr/>
        </p:nvSpPr>
        <p:spPr>
          <a:xfrm>
            <a:off x="2712922" y="5236250"/>
            <a:ext cx="1162498" cy="369332"/>
          </a:xfrm>
          <a:prstGeom prst="rect">
            <a:avLst/>
          </a:prstGeom>
          <a:noFill/>
        </p:spPr>
        <p:txBody>
          <a:bodyPr wrap="none" rtlCol="0">
            <a:spAutoFit/>
          </a:bodyPr>
          <a:lstStyle/>
          <a:p>
            <a:r>
              <a:rPr kumimoji="1" lang="ja-JP" altLang="en-US"/>
              <a:t>約</a:t>
            </a:r>
            <a:r>
              <a:rPr kumimoji="1" lang="en-US" altLang="ja-JP" dirty="0"/>
              <a:t>6:2:2</a:t>
            </a:r>
            <a:r>
              <a:rPr kumimoji="1" lang="ja-JP" altLang="en-US"/>
              <a:t>に</a:t>
            </a:r>
          </a:p>
        </p:txBody>
      </p:sp>
    </p:spTree>
    <p:extLst>
      <p:ext uri="{BB962C8B-B14F-4D97-AF65-F5344CB8AC3E}">
        <p14:creationId xmlns:p14="http://schemas.microsoft.com/office/powerpoint/2010/main" val="3856301617"/>
      </p:ext>
    </p:extLst>
  </p:cSld>
  <p:clrMapOvr>
    <a:masterClrMapping/>
  </p:clrMapOvr>
  <mc:AlternateContent xmlns:mc="http://schemas.openxmlformats.org/markup-compatibility/2006" xmlns:p14="http://schemas.microsoft.com/office/powerpoint/2010/main">
    <mc:Choice Requires="p14">
      <p:transition spd="slow" p14:dur="2000" advTm="81"/>
    </mc:Choice>
    <mc:Fallback xmlns="">
      <p:transition spd="slow" advTm="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0F8D8-4B73-C24B-966C-B19373AEDB27}"/>
              </a:ext>
            </a:extLst>
          </p:cNvPr>
          <p:cNvSpPr>
            <a:spLocks noGrp="1"/>
          </p:cNvSpPr>
          <p:nvPr>
            <p:ph type="title"/>
          </p:nvPr>
        </p:nvSpPr>
        <p:spPr/>
        <p:txBody>
          <a:bodyPr/>
          <a:lstStyle/>
          <a:p>
            <a:r>
              <a:rPr kumimoji="1" lang="en-US" altLang="ja-JP" dirty="0"/>
              <a:t>1-3. </a:t>
            </a:r>
            <a:r>
              <a:rPr kumimoji="1" lang="ja-JP" altLang="en-US" dirty="0"/>
              <a:t>結果</a:t>
            </a:r>
            <a:r>
              <a:rPr lang="ja-JP" altLang="en-US" dirty="0"/>
              <a:t>に対する</a:t>
            </a:r>
            <a:r>
              <a:rPr kumimoji="1" lang="ja-JP" altLang="en-US" dirty="0"/>
              <a:t>評価</a:t>
            </a:r>
          </a:p>
        </p:txBody>
      </p:sp>
      <p:sp>
        <p:nvSpPr>
          <p:cNvPr id="3" name="コンテンツ プレースホルダー 2">
            <a:extLst>
              <a:ext uri="{FF2B5EF4-FFF2-40B4-BE49-F238E27FC236}">
                <a16:creationId xmlns:a16="http://schemas.microsoft.com/office/drawing/2014/main" id="{ADDD11E3-2487-8148-9836-C2A55C922D8F}"/>
              </a:ext>
            </a:extLst>
          </p:cNvPr>
          <p:cNvSpPr>
            <a:spLocks noGrp="1"/>
          </p:cNvSpPr>
          <p:nvPr>
            <p:ph idx="1"/>
          </p:nvPr>
        </p:nvSpPr>
        <p:spPr>
          <a:xfrm>
            <a:off x="838200" y="1825625"/>
            <a:ext cx="10515600" cy="2300605"/>
          </a:xfrm>
        </p:spPr>
        <p:txBody>
          <a:bodyPr>
            <a:normAutofit lnSpcReduction="10000"/>
          </a:bodyPr>
          <a:lstStyle/>
          <a:p>
            <a:r>
              <a:rPr kumimoji="1" lang="ja-JP" altLang="en-US"/>
              <a:t>学習済みの</a:t>
            </a:r>
            <a:r>
              <a:rPr kumimoji="1" lang="en-US" altLang="ja-JP" dirty="0"/>
              <a:t>CNN</a:t>
            </a:r>
            <a:r>
              <a:rPr kumimoji="1" lang="ja-JP" altLang="en-US"/>
              <a:t>で</a:t>
            </a:r>
            <a:r>
              <a:rPr kumimoji="1" lang="en-US" altLang="ja-JP" dirty="0"/>
              <a:t>Tes</a:t>
            </a:r>
            <a:r>
              <a:rPr lang="en-US" altLang="ja-JP" dirty="0"/>
              <a:t>t</a:t>
            </a:r>
            <a:r>
              <a:rPr lang="ja-JP" altLang="en-US"/>
              <a:t>データ</a:t>
            </a:r>
            <a:r>
              <a:rPr lang="en-US" altLang="ja-JP" dirty="0"/>
              <a:t>1</a:t>
            </a:r>
            <a:r>
              <a:rPr lang="ja-JP" altLang="en-US"/>
              <a:t>枚</a:t>
            </a:r>
            <a:r>
              <a:rPr lang="en-US" altLang="ja-JP" dirty="0"/>
              <a:t>1</a:t>
            </a:r>
            <a:r>
              <a:rPr lang="ja-JP" altLang="en-US"/>
              <a:t>枚と比較した際の全体の正解率で評価する</a:t>
            </a:r>
            <a:endParaRPr lang="en-US" altLang="ja-JP" dirty="0"/>
          </a:p>
          <a:p>
            <a:r>
              <a:rPr lang="ja-JP" altLang="en-US"/>
              <a:t>モデル作成中は正解率と損失関数に注目する</a:t>
            </a:r>
            <a:endParaRPr lang="en-US" altLang="ja-JP" dirty="0"/>
          </a:p>
          <a:p>
            <a:pPr marL="0" indent="0">
              <a:buNone/>
            </a:pPr>
            <a:endParaRPr lang="en-US" altLang="ja-JP" dirty="0"/>
          </a:p>
          <a:p>
            <a:pPr marL="0" indent="0">
              <a:buNone/>
            </a:pPr>
            <a:r>
              <a:rPr lang="ja-JP" altLang="en-US"/>
              <a:t>　</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74D97381-A25B-1147-AFEE-94E31A1EE3AB}"/>
                  </a:ext>
                </a:extLst>
              </p:cNvPr>
              <p:cNvSpPr txBox="1"/>
              <p:nvPr/>
            </p:nvSpPr>
            <p:spPr>
              <a:xfrm>
                <a:off x="1760220" y="3669030"/>
                <a:ext cx="7048024" cy="1567224"/>
              </a:xfrm>
              <a:prstGeom prst="rect">
                <a:avLst/>
              </a:prstGeom>
              <a:noFill/>
            </p:spPr>
            <p:txBody>
              <a:bodyPr wrap="square" rtlCol="0">
                <a:spAutoFit/>
              </a:bodyPr>
              <a:lstStyle/>
              <a:p>
                <a:r>
                  <a:rPr lang="ja-JP" altLang="en-US"/>
                  <a:t>損失関数はニューラルネットワークの性能の悪さを表す指標</a:t>
                </a:r>
                <a:endParaRPr lang="en-US" altLang="ja-JP" dirty="0"/>
              </a:p>
              <a:p>
                <a:r>
                  <a:rPr kumimoji="1" lang="ja-JP" altLang="en-US"/>
                  <a:t>今回は</a:t>
                </a:r>
                <a:r>
                  <a:rPr lang="en-US" altLang="ja-JP" dirty="0"/>
                  <a:t>cross entropy error</a:t>
                </a:r>
                <a:r>
                  <a:rPr lang="ja-JP" altLang="en-US"/>
                  <a:t>を用いて計算</a:t>
                </a:r>
                <a:endParaRPr lang="en-US" altLang="ja-JP" dirty="0"/>
              </a:p>
              <a:p>
                <a:r>
                  <a:rPr kumimoji="1" lang="ja-JP" altLang="en-US"/>
                  <a:t>式は</a:t>
                </a:r>
                <a14:m>
                  <m:oMath xmlns:m="http://schemas.openxmlformats.org/officeDocument/2006/math">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nary>
                      <m:naryPr>
                        <m:chr m:val="∑"/>
                        <m:supHide m:val="on"/>
                        <m:ctrlPr>
                          <a:rPr kumimoji="1" lang="en-US" altLang="ja-JP" sz="2400" b="0" i="1" smtClean="0">
                            <a:latin typeface="Cambria Math" panose="02040503050406030204" pitchFamily="18" charset="0"/>
                          </a:rPr>
                        </m:ctrlPr>
                      </m:naryPr>
                      <m:sub>
                        <m:r>
                          <m:rPr>
                            <m:brk m:alnAt="7"/>
                          </m:rPr>
                          <a:rPr kumimoji="1" lang="en-US" altLang="ja-JP" sz="2400" b="0" i="1" smtClean="0">
                            <a:latin typeface="Cambria Math" panose="02040503050406030204" pitchFamily="18" charset="0"/>
                          </a:rPr>
                          <m:t>𝑘</m:t>
                        </m:r>
                      </m: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𝑡</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𝑙𝑜𝑔</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𝑦</m:t>
                            </m:r>
                          </m:e>
                          <m:sub>
                            <m:r>
                              <a:rPr kumimoji="1" lang="en-US" altLang="ja-JP" sz="2400" b="0" i="1" smtClean="0">
                                <a:latin typeface="Cambria Math" panose="02040503050406030204" pitchFamily="18" charset="0"/>
                              </a:rPr>
                              <m:t>𝑘</m:t>
                            </m:r>
                          </m:sub>
                        </m:sSub>
                      </m:e>
                    </m:nary>
                  </m:oMath>
                </a14:m>
                <a:r>
                  <a:rPr kumimoji="1" lang="en-US" altLang="ja-JP" dirty="0"/>
                  <a:t> </a:t>
                </a:r>
              </a:p>
              <a:p>
                <a:r>
                  <a:rPr kumimoji="1" lang="ja-JP" altLang="en-US"/>
                  <a:t>ここで</a:t>
                </a:r>
                <a:r>
                  <a:rPr kumimoji="1" lang="en-US" altLang="ja-JP" dirty="0"/>
                  <a:t>k</a:t>
                </a:r>
                <a:r>
                  <a:rPr kumimoji="1" lang="ja-JP" altLang="en-US"/>
                  <a:t>はクラス、</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𝑡</m:t>
                        </m:r>
                      </m:e>
                      <m:sub>
                        <m:r>
                          <a:rPr lang="en-US" altLang="ja-JP" i="1">
                            <a:latin typeface="Cambria Math" panose="02040503050406030204" pitchFamily="18" charset="0"/>
                          </a:rPr>
                          <m:t>𝑘</m:t>
                        </m:r>
                      </m:sub>
                    </m:sSub>
                  </m:oMath>
                </a14:m>
                <a:r>
                  <a:rPr kumimoji="1" lang="ja-JP" altLang="en-US" dirty="0"/>
                  <a:t>は正解</a:t>
                </a:r>
                <a:r>
                  <a:rPr kumimoji="1" lang="ja-JP" altLang="en-US"/>
                  <a:t>ラベルで正解なら</a:t>
                </a:r>
                <a:r>
                  <a:rPr kumimoji="1" lang="en-US" altLang="ja-JP" dirty="0"/>
                  <a:t>1</a:t>
                </a:r>
                <a:r>
                  <a:rPr kumimoji="1" lang="ja-JP" altLang="en-US"/>
                  <a:t>、そうでないなら</a:t>
                </a:r>
                <a:r>
                  <a:rPr kumimoji="1" lang="en-US" altLang="ja-JP" dirty="0"/>
                  <a:t>0</a:t>
                </a:r>
                <a:r>
                  <a:rPr kumimoji="1" lang="ja-JP" altLang="en-US"/>
                  <a:t>を返す値、</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𝑘</m:t>
                        </m:r>
                      </m:sub>
                    </m:sSub>
                  </m:oMath>
                </a14:m>
                <a:r>
                  <a:rPr kumimoji="1" lang="ja-JP" altLang="en-US"/>
                  <a:t>は</a:t>
                </a:r>
                <a:r>
                  <a:rPr kumimoji="1" lang="en-US" altLang="ja-JP" dirty="0"/>
                  <a:t>CNN</a:t>
                </a:r>
                <a:r>
                  <a:rPr kumimoji="1" lang="ja-JP" altLang="en-US"/>
                  <a:t>の出力を示す</a:t>
                </a:r>
                <a:endParaRPr kumimoji="1" lang="en-US" altLang="ja-JP" dirty="0"/>
              </a:p>
            </p:txBody>
          </p:sp>
        </mc:Choice>
        <mc:Fallback xmlns="">
          <p:sp>
            <p:nvSpPr>
              <p:cNvPr id="4" name="テキスト ボックス 3">
                <a:extLst>
                  <a:ext uri="{FF2B5EF4-FFF2-40B4-BE49-F238E27FC236}">
                    <a16:creationId xmlns:a16="http://schemas.microsoft.com/office/drawing/2014/main" id="{74D97381-A25B-1147-AFEE-94E31A1EE3AB}"/>
                  </a:ext>
                </a:extLst>
              </p:cNvPr>
              <p:cNvSpPr txBox="1">
                <a:spLocks noRot="1" noChangeAspect="1" noMove="1" noResize="1" noEditPoints="1" noAdjustHandles="1" noChangeArrowheads="1" noChangeShapeType="1" noTextEdit="1"/>
              </p:cNvSpPr>
              <p:nvPr/>
            </p:nvSpPr>
            <p:spPr>
              <a:xfrm>
                <a:off x="1760220" y="3669030"/>
                <a:ext cx="7048024" cy="1567224"/>
              </a:xfrm>
              <a:prstGeom prst="rect">
                <a:avLst/>
              </a:prstGeom>
              <a:blipFill>
                <a:blip r:embed="rId2"/>
                <a:stretch>
                  <a:fillRect l="-719" t="-2419" b="-21774"/>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6DB90F90-95A5-564D-A7B6-A8F549FAA106}"/>
              </a:ext>
            </a:extLst>
          </p:cNvPr>
          <p:cNvCxnSpPr>
            <a:cxnSpLocks/>
          </p:cNvCxnSpPr>
          <p:nvPr/>
        </p:nvCxnSpPr>
        <p:spPr>
          <a:xfrm>
            <a:off x="1760220" y="3669030"/>
            <a:ext cx="0" cy="1543050"/>
          </a:xfrm>
          <a:prstGeom prst="line">
            <a:avLst/>
          </a:prstGeom>
        </p:spPr>
        <p:style>
          <a:lnRef idx="1">
            <a:schemeClr val="dk1"/>
          </a:lnRef>
          <a:fillRef idx="0">
            <a:schemeClr val="dk1"/>
          </a:fillRef>
          <a:effectRef idx="0">
            <a:schemeClr val="dk1"/>
          </a:effectRef>
          <a:fontRef idx="minor">
            <a:schemeClr val="tx1"/>
          </a:fontRef>
        </p:style>
      </p:cxnSp>
      <p:cxnSp>
        <p:nvCxnSpPr>
          <p:cNvPr id="8" name="直線コネクタ 7">
            <a:extLst>
              <a:ext uri="{FF2B5EF4-FFF2-40B4-BE49-F238E27FC236}">
                <a16:creationId xmlns:a16="http://schemas.microsoft.com/office/drawing/2014/main" id="{7F938A00-98C6-054C-AF8E-20085A4066B7}"/>
              </a:ext>
            </a:extLst>
          </p:cNvPr>
          <p:cNvCxnSpPr/>
          <p:nvPr/>
        </p:nvCxnSpPr>
        <p:spPr>
          <a:xfrm>
            <a:off x="1760220" y="5236254"/>
            <a:ext cx="7048024" cy="0"/>
          </a:xfrm>
          <a:prstGeom prst="line">
            <a:avLst/>
          </a:prstGeom>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70D500FA-AA61-CB41-A011-B44D9FDADE2F}"/>
              </a:ext>
            </a:extLst>
          </p:cNvPr>
          <p:cNvCxnSpPr/>
          <p:nvPr/>
        </p:nvCxnSpPr>
        <p:spPr>
          <a:xfrm>
            <a:off x="1760220" y="3669030"/>
            <a:ext cx="7048024"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8536C0E9-CEEE-8E4B-9B09-F9D7427B1862}"/>
              </a:ext>
            </a:extLst>
          </p:cNvPr>
          <p:cNvCxnSpPr/>
          <p:nvPr/>
        </p:nvCxnSpPr>
        <p:spPr>
          <a:xfrm>
            <a:off x="8808244" y="3669030"/>
            <a:ext cx="0" cy="15672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8325683"/>
      </p:ext>
    </p:extLst>
  </p:cSld>
  <p:clrMapOvr>
    <a:masterClrMapping/>
  </p:clrMapOvr>
  <mc:AlternateContent xmlns:mc="http://schemas.openxmlformats.org/markup-compatibility/2006" xmlns:p14="http://schemas.microsoft.com/office/powerpoint/2010/main">
    <mc:Choice Requires="p14">
      <p:transition spd="slow" p14:dur="2000" advTm="20"/>
    </mc:Choice>
    <mc:Fallback xmlns="">
      <p:transition spd="slow" advTm="2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8D02C-0285-1846-AC9E-DDA8A10831A1}"/>
              </a:ext>
            </a:extLst>
          </p:cNvPr>
          <p:cNvSpPr>
            <a:spLocks noGrp="1"/>
          </p:cNvSpPr>
          <p:nvPr>
            <p:ph type="title"/>
          </p:nvPr>
        </p:nvSpPr>
        <p:spPr/>
        <p:txBody>
          <a:bodyPr/>
          <a:lstStyle/>
          <a:p>
            <a:r>
              <a:rPr kumimoji="1" lang="en-US" altLang="ja-JP" dirty="0"/>
              <a:t>2. CNN</a:t>
            </a:r>
            <a:r>
              <a:rPr kumimoji="1" lang="ja-JP" altLang="en-US"/>
              <a:t>について</a:t>
            </a:r>
          </a:p>
        </p:txBody>
      </p:sp>
      <p:sp>
        <p:nvSpPr>
          <p:cNvPr id="3" name="コンテンツ プレースホルダー 2">
            <a:extLst>
              <a:ext uri="{FF2B5EF4-FFF2-40B4-BE49-F238E27FC236}">
                <a16:creationId xmlns:a16="http://schemas.microsoft.com/office/drawing/2014/main" id="{E6E89285-717E-0E4B-B026-2E99247E0BBA}"/>
              </a:ext>
            </a:extLst>
          </p:cNvPr>
          <p:cNvSpPr>
            <a:spLocks noGrp="1"/>
          </p:cNvSpPr>
          <p:nvPr>
            <p:ph idx="1"/>
          </p:nvPr>
        </p:nvSpPr>
        <p:spPr>
          <a:xfrm>
            <a:off x="1215390" y="1928495"/>
            <a:ext cx="10515600" cy="4351338"/>
          </a:xfrm>
        </p:spPr>
        <p:txBody>
          <a:bodyPr/>
          <a:lstStyle/>
          <a:p>
            <a:pPr marL="0" indent="0">
              <a:buNone/>
            </a:pPr>
            <a:r>
              <a:rPr lang="en-US" altLang="ja-JP" sz="3200" dirty="0"/>
              <a:t>2-1. CNN</a:t>
            </a:r>
            <a:r>
              <a:rPr lang="ja-JP" altLang="en-US" sz="3200"/>
              <a:t>とは</a:t>
            </a:r>
            <a:endParaRPr lang="en-US" altLang="ja-JP" sz="3200" dirty="0"/>
          </a:p>
          <a:p>
            <a:pPr marL="0" indent="0">
              <a:buNone/>
            </a:pPr>
            <a:r>
              <a:rPr lang="en-US" altLang="ja-JP" sz="3200" dirty="0"/>
              <a:t>2-2. CNN</a:t>
            </a:r>
            <a:r>
              <a:rPr lang="ja-JP" altLang="en-US" sz="3200"/>
              <a:t>の仕組み</a:t>
            </a:r>
            <a:r>
              <a:rPr lang="en-US" altLang="ja-JP" sz="3200" dirty="0"/>
              <a:t>-</a:t>
            </a:r>
            <a:r>
              <a:rPr lang="ja-JP" altLang="en-US" sz="3200"/>
              <a:t>特徴抽出</a:t>
            </a:r>
            <a:endParaRPr lang="en-US" altLang="ja-JP" sz="3200" dirty="0"/>
          </a:p>
          <a:p>
            <a:pPr marL="0" indent="0">
              <a:buNone/>
            </a:pPr>
            <a:r>
              <a:rPr lang="en-US" altLang="ja-JP" sz="3200" dirty="0"/>
              <a:t>2-3. CNN</a:t>
            </a:r>
            <a:r>
              <a:rPr lang="ja-JP" altLang="en-US" sz="3200"/>
              <a:t>の仕組み</a:t>
            </a:r>
            <a:r>
              <a:rPr lang="en-US" altLang="ja-JP" sz="3200" dirty="0"/>
              <a:t>-</a:t>
            </a:r>
            <a:r>
              <a:rPr lang="ja-JP" altLang="en-US" sz="3200"/>
              <a:t>分類器</a:t>
            </a:r>
            <a:endParaRPr lang="en-US" altLang="ja-JP" sz="3200" dirty="0"/>
          </a:p>
          <a:p>
            <a:pPr marL="0" indent="0">
              <a:buNone/>
            </a:pPr>
            <a:r>
              <a:rPr lang="en-US" altLang="ja-JP" sz="3200" dirty="0"/>
              <a:t>2-4. CNN</a:t>
            </a:r>
            <a:r>
              <a:rPr lang="ja-JP" altLang="en-US" sz="3200"/>
              <a:t>の全体像</a:t>
            </a:r>
            <a:endParaRPr lang="en-US" altLang="ja-JP" sz="3200" dirty="0"/>
          </a:p>
          <a:p>
            <a:pPr marL="0" indent="0">
              <a:buNone/>
            </a:pPr>
            <a:endParaRPr kumimoji="1" lang="ja-JP" altLang="en-US"/>
          </a:p>
        </p:txBody>
      </p:sp>
    </p:spTree>
    <p:extLst>
      <p:ext uri="{BB962C8B-B14F-4D97-AF65-F5344CB8AC3E}">
        <p14:creationId xmlns:p14="http://schemas.microsoft.com/office/powerpoint/2010/main" val="2778980322"/>
      </p:ext>
    </p:extLst>
  </p:cSld>
  <p:clrMapOvr>
    <a:masterClrMapping/>
  </p:clrMapOvr>
  <mc:AlternateContent xmlns:mc="http://schemas.openxmlformats.org/markup-compatibility/2006" xmlns:p14="http://schemas.microsoft.com/office/powerpoint/2010/main">
    <mc:Choice Requires="p14">
      <p:transition spd="slow" p14:dur="2000" advTm="25"/>
    </mc:Choice>
    <mc:Fallback xmlns="">
      <p:transition spd="slow" advTm="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A72F5-73C1-B543-9915-946DE9180EAC}"/>
              </a:ext>
            </a:extLst>
          </p:cNvPr>
          <p:cNvSpPr>
            <a:spLocks noGrp="1"/>
          </p:cNvSpPr>
          <p:nvPr>
            <p:ph type="title"/>
          </p:nvPr>
        </p:nvSpPr>
        <p:spPr/>
        <p:txBody>
          <a:bodyPr/>
          <a:lstStyle/>
          <a:p>
            <a:r>
              <a:rPr kumimoji="1" lang="en-US" altLang="ja-JP" dirty="0"/>
              <a:t>2-1. CNN</a:t>
            </a:r>
            <a:r>
              <a:rPr lang="ja-JP" altLang="en-US"/>
              <a:t>とは</a:t>
            </a:r>
            <a:endParaRPr kumimoji="1" lang="ja-JP" altLang="en-US"/>
          </a:p>
        </p:txBody>
      </p:sp>
      <p:sp>
        <p:nvSpPr>
          <p:cNvPr id="3" name="コンテンツ プレースホルダー 2">
            <a:extLst>
              <a:ext uri="{FF2B5EF4-FFF2-40B4-BE49-F238E27FC236}">
                <a16:creationId xmlns:a16="http://schemas.microsoft.com/office/drawing/2014/main" id="{F24E2093-B581-5643-9240-D45081B0E6A8}"/>
              </a:ext>
            </a:extLst>
          </p:cNvPr>
          <p:cNvSpPr>
            <a:spLocks noGrp="1"/>
          </p:cNvSpPr>
          <p:nvPr>
            <p:ph sz="half" idx="1"/>
          </p:nvPr>
        </p:nvSpPr>
        <p:spPr>
          <a:xfrm>
            <a:off x="5913999" y="1565910"/>
            <a:ext cx="5181600" cy="2297430"/>
          </a:xfrm>
        </p:spPr>
        <p:txBody>
          <a:bodyPr>
            <a:normAutofit lnSpcReduction="10000"/>
          </a:bodyPr>
          <a:lstStyle/>
          <a:p>
            <a:pPr marL="0" indent="0">
              <a:buNone/>
            </a:pPr>
            <a:r>
              <a:rPr kumimoji="1" lang="en-US" altLang="ja-JP" dirty="0"/>
              <a:t> CNN</a:t>
            </a:r>
            <a:r>
              <a:rPr kumimoji="1" lang="ja-JP" altLang="en-US"/>
              <a:t>は</a:t>
            </a:r>
            <a:r>
              <a:rPr kumimoji="1" lang="en-US" altLang="ja-JP" dirty="0"/>
              <a:t>Convolutional Neural Network</a:t>
            </a:r>
            <a:r>
              <a:rPr kumimoji="1" lang="ja-JP" altLang="en-US"/>
              <a:t>の略でニューラルネットワークに畳み込みという操作を加えることで画像認識について有用にしたもの</a:t>
            </a:r>
            <a:endParaRPr kumimoji="1" lang="en-US" altLang="ja-JP" dirty="0"/>
          </a:p>
          <a:p>
            <a:pPr marL="0" indent="0">
              <a:buNone/>
            </a:pPr>
            <a:r>
              <a:rPr kumimoji="1" lang="en-US" altLang="ja-JP" dirty="0"/>
              <a:t> </a:t>
            </a:r>
            <a:endParaRPr kumimoji="1" lang="ja-JP" altLang="en-US"/>
          </a:p>
        </p:txBody>
      </p:sp>
      <p:pic>
        <p:nvPicPr>
          <p:cNvPr id="13" name="コンテンツ プレースホルダー 12">
            <a:extLst>
              <a:ext uri="{FF2B5EF4-FFF2-40B4-BE49-F238E27FC236}">
                <a16:creationId xmlns:a16="http://schemas.microsoft.com/office/drawing/2014/main" id="{5B4BA5C0-84A3-AE4B-8F88-784F189F5A67}"/>
              </a:ext>
            </a:extLst>
          </p:cNvPr>
          <p:cNvPicPr>
            <a:picLocks noGrp="1" noChangeAspect="1"/>
          </p:cNvPicPr>
          <p:nvPr>
            <p:ph sz="half" idx="2"/>
          </p:nvPr>
        </p:nvPicPr>
        <p:blipFill>
          <a:blip r:embed="rId2"/>
          <a:stretch>
            <a:fillRect/>
          </a:stretch>
        </p:blipFill>
        <p:spPr>
          <a:xfrm>
            <a:off x="1080527" y="2028335"/>
            <a:ext cx="4345253" cy="3163888"/>
          </a:xfrm>
          <a:prstGeom prst="rect">
            <a:avLst/>
          </a:prstGeom>
        </p:spPr>
      </p:pic>
      <p:sp>
        <p:nvSpPr>
          <p:cNvPr id="14" name="正方形/長方形 13">
            <a:extLst>
              <a:ext uri="{FF2B5EF4-FFF2-40B4-BE49-F238E27FC236}">
                <a16:creationId xmlns:a16="http://schemas.microsoft.com/office/drawing/2014/main" id="{46D04470-6621-754E-B84F-60253E39D0D4}"/>
              </a:ext>
            </a:extLst>
          </p:cNvPr>
          <p:cNvSpPr/>
          <p:nvPr/>
        </p:nvSpPr>
        <p:spPr>
          <a:xfrm>
            <a:off x="5913999" y="3623310"/>
            <a:ext cx="4830201" cy="1874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400" dirty="0"/>
              <a:t>CNN</a:t>
            </a:r>
            <a:r>
              <a:rPr lang="ja-JP" altLang="en-US" sz="2400"/>
              <a:t>は大きく分けて</a:t>
            </a:r>
            <a:endParaRPr lang="en-US" altLang="ja-JP" sz="2400" dirty="0"/>
          </a:p>
          <a:p>
            <a:pPr algn="ctr"/>
            <a:r>
              <a:rPr lang="ja-JP" altLang="en-US" sz="2400" u="sng"/>
              <a:t>特徴量を取り出す</a:t>
            </a:r>
            <a:r>
              <a:rPr lang="ja-JP" altLang="en-US" sz="2400"/>
              <a:t>部分と</a:t>
            </a:r>
            <a:endParaRPr lang="en-US" altLang="ja-JP" sz="2400" dirty="0"/>
          </a:p>
          <a:p>
            <a:pPr algn="ctr"/>
            <a:r>
              <a:rPr lang="ja-JP" altLang="en-US" sz="2400" u="sng"/>
              <a:t>特徴量に基づいて分類</a:t>
            </a:r>
            <a:r>
              <a:rPr lang="ja-JP" altLang="en-US" sz="2400"/>
              <a:t>する部分</a:t>
            </a:r>
            <a:endParaRPr lang="en-US" altLang="ja-JP" sz="2400" dirty="0"/>
          </a:p>
          <a:p>
            <a:pPr algn="ctr"/>
            <a:r>
              <a:rPr lang="ja-JP" altLang="en-US" sz="2400"/>
              <a:t>から構成されている</a:t>
            </a:r>
            <a:endParaRPr kumimoji="1" lang="ja-JP" altLang="en-US" sz="2400"/>
          </a:p>
        </p:txBody>
      </p:sp>
    </p:spTree>
    <p:extLst>
      <p:ext uri="{BB962C8B-B14F-4D97-AF65-F5344CB8AC3E}">
        <p14:creationId xmlns:p14="http://schemas.microsoft.com/office/powerpoint/2010/main" val="1207252764"/>
      </p:ext>
    </p:extLst>
  </p:cSld>
  <p:clrMapOvr>
    <a:masterClrMapping/>
  </p:clrMapOvr>
  <mc:AlternateContent xmlns:mc="http://schemas.openxmlformats.org/markup-compatibility/2006" xmlns:p14="http://schemas.microsoft.com/office/powerpoint/2010/main">
    <mc:Choice Requires="p14">
      <p:transition spd="slow" p14:dur="2000" advTm="18"/>
    </mc:Choice>
    <mc:Fallback xmlns="">
      <p:transition spd="slow" advTm="1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28.3"/>
</p:tagLst>
</file>

<file path=ppt/tags/tag5.xml><?xml version="1.0" encoding="utf-8"?>
<p:tagLst xmlns:a="http://schemas.openxmlformats.org/drawingml/2006/main" xmlns:r="http://schemas.openxmlformats.org/officeDocument/2006/relationships" xmlns:p="http://schemas.openxmlformats.org/presentationml/2006/main">
  <p:tag name="TIMING" val="|28.2"/>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49019</TotalTime>
  <Words>1859</Words>
  <Application>Microsoft Office PowerPoint</Application>
  <PresentationFormat>ワイド画面</PresentationFormat>
  <Paragraphs>403</Paragraphs>
  <Slides>35</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NotoSansJP</vt:lpstr>
      <vt:lpstr>游ゴシック</vt:lpstr>
      <vt:lpstr>游ゴシック Light</vt:lpstr>
      <vt:lpstr>Arial</vt:lpstr>
      <vt:lpstr>Cambria Math</vt:lpstr>
      <vt:lpstr>Office テーマ</vt:lpstr>
      <vt:lpstr>実験テーマ</vt:lpstr>
      <vt:lpstr>PowerPoint プレゼンテーション</vt:lpstr>
      <vt:lpstr>1. 実験の概要</vt:lpstr>
      <vt:lpstr>1-1. 目的</vt:lpstr>
      <vt:lpstr>1-2. 実験の概要</vt:lpstr>
      <vt:lpstr>1-2. 実験で使用した写真について</vt:lpstr>
      <vt:lpstr>1-3. 結果に対する評価</vt:lpstr>
      <vt:lpstr>2. CNNについて</vt:lpstr>
      <vt:lpstr>2-1. CNNとは</vt:lpstr>
      <vt:lpstr>2-2. CNNの仕組み-特徴抽出</vt:lpstr>
      <vt:lpstr>2-3. CNNの仕組み-分類器</vt:lpstr>
      <vt:lpstr>2-4. CNNの全体像</vt:lpstr>
      <vt:lpstr>3. 自作のCNNモデルでの実験結果</vt:lpstr>
      <vt:lpstr>3-1. CNNモデル1の計算結果と評価</vt:lpstr>
      <vt:lpstr>3-1. CNNモデル1から2への調整</vt:lpstr>
      <vt:lpstr>3-2. CNNモデル2の計算結果と評価</vt:lpstr>
      <vt:lpstr>3-2. CNNモデル2から3への調整</vt:lpstr>
      <vt:lpstr>3-3. CNNモデル3の計算結果と評価</vt:lpstr>
      <vt:lpstr>3-4. 自作CNNについての考察</vt:lpstr>
      <vt:lpstr>4. VGG16の転移学習</vt:lpstr>
      <vt:lpstr>PowerPoint プレゼンテーション</vt:lpstr>
      <vt:lpstr>PowerPoint プレゼンテーション</vt:lpstr>
      <vt:lpstr>PowerPoint プレゼンテーション</vt:lpstr>
      <vt:lpstr>4-3. なぜVGG16を選択したか </vt:lpstr>
      <vt:lpstr>PowerPoint プレゼンテーション</vt:lpstr>
      <vt:lpstr>5. VGG16のファインチューニング</vt:lpstr>
      <vt:lpstr>PowerPoint プレゼンテーション</vt:lpstr>
      <vt:lpstr>PowerPoint プレゼンテーション</vt:lpstr>
      <vt:lpstr>PowerPoint プレゼンテーション</vt:lpstr>
      <vt:lpstr>6. モデル全体に対する評価</vt:lpstr>
      <vt:lpstr>7. ファインチューニングの可視化</vt:lpstr>
      <vt:lpstr>PowerPoint プレゼンテーション</vt:lpstr>
      <vt:lpstr>PowerPoint プレゼンテーション</vt:lpstr>
      <vt:lpstr>8.  まとめ</vt:lpstr>
      <vt:lpstr>8. 今後の展望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君野 樹</dc:creator>
  <cp:lastModifiedBy>伊吹 畔栁</cp:lastModifiedBy>
  <cp:revision>80</cp:revision>
  <dcterms:created xsi:type="dcterms:W3CDTF">2019-12-06T04:25:18Z</dcterms:created>
  <dcterms:modified xsi:type="dcterms:W3CDTF">2020-01-12T16:10:42Z</dcterms:modified>
</cp:coreProperties>
</file>